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1"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Aft>
                <a:spcPts val="0"/>
              </a:spcAft>
            </a:pPr>
            <a:r>
              <a:rPr lang="en-US" b="1" u="sng" dirty="0">
                <a:latin typeface="Times New Roman"/>
                <a:ea typeface="Times New Roman"/>
              </a:rPr>
              <a:t>6- DRAWING</a:t>
            </a:r>
            <a:r>
              <a:rPr lang="en-US" sz="2400" dirty="0">
                <a:latin typeface="Arial"/>
                <a:ea typeface="Times New Roman"/>
              </a:rPr>
              <a:t/>
            </a:r>
            <a:br>
              <a:rPr lang="en-US" sz="2400" dirty="0">
                <a:latin typeface="Arial"/>
                <a:ea typeface="Times New Roman"/>
              </a:rPr>
            </a:br>
            <a:endParaRPr lang="en-US" dirty="0"/>
          </a:p>
        </p:txBody>
      </p:sp>
      <p:sp>
        <p:nvSpPr>
          <p:cNvPr id="3" name="Rectangle 2"/>
          <p:cNvSpPr/>
          <p:nvPr/>
        </p:nvSpPr>
        <p:spPr>
          <a:xfrm>
            <a:off x="228600" y="914400"/>
            <a:ext cx="8382000" cy="2308324"/>
          </a:xfrm>
          <a:prstGeom prst="rect">
            <a:avLst/>
          </a:prstGeom>
        </p:spPr>
        <p:txBody>
          <a:bodyPr wrap="square">
            <a:spAutoFit/>
          </a:bodyPr>
          <a:lstStyle/>
          <a:p>
            <a:pPr algn="just">
              <a:spcAft>
                <a:spcPts val="0"/>
              </a:spcAft>
            </a:pPr>
            <a:r>
              <a:rPr lang="en-US" sz="2400" dirty="0">
                <a:latin typeface="Times New Roman"/>
                <a:ea typeface="Times New Roman"/>
              </a:rPr>
              <a:t>It is a process of cold forming a flat blank of sheet metal into a hollow vessel without much wrinkling, trimming, or fracturing. The process involves forcing the sheet metal blank into a die cavity with a punch. The punch exerts sufficient force and the metal is drawn over the edge of the die opening and into the die,</a:t>
            </a:r>
            <a:r>
              <a:rPr lang="en-US" sz="2400" b="1" dirty="0">
                <a:latin typeface="Times New Roman"/>
                <a:ea typeface="Times New Roman"/>
              </a:rPr>
              <a:t> </a:t>
            </a:r>
            <a:r>
              <a:rPr lang="en-US" sz="2400" dirty="0" smtClean="0">
                <a:latin typeface="Times New Roman"/>
                <a:ea typeface="Times New Roman"/>
              </a:rPr>
              <a:t>In </a:t>
            </a:r>
            <a:r>
              <a:rPr lang="en-US" sz="2400" dirty="0">
                <a:latin typeface="Times New Roman"/>
                <a:ea typeface="Times New Roman"/>
              </a:rPr>
              <a:t>forming a cup, however, the metal goes completely into the die</a:t>
            </a:r>
            <a:r>
              <a:rPr lang="en-US" sz="2400" dirty="0" smtClean="0">
                <a:latin typeface="Times New Roman"/>
                <a:ea typeface="Times New Roman"/>
              </a:rPr>
              <a:t>,.</a:t>
            </a:r>
            <a:endParaRPr lang="en-US" sz="2400" dirty="0">
              <a:effectLst/>
              <a:latin typeface="Arial"/>
              <a:ea typeface="Times New Roman"/>
            </a:endParaRPr>
          </a:p>
        </p:txBody>
      </p:sp>
      <p:pic>
        <p:nvPicPr>
          <p:cNvPr id="4" name="صورة 4"/>
          <p:cNvPicPr/>
          <p:nvPr/>
        </p:nvPicPr>
        <p:blipFill>
          <a:blip r:embed="rId2"/>
          <a:srcRect/>
          <a:stretch>
            <a:fillRect/>
          </a:stretch>
        </p:blipFill>
        <p:spPr bwMode="auto">
          <a:xfrm>
            <a:off x="751114" y="3592056"/>
            <a:ext cx="7467600" cy="3411855"/>
          </a:xfrm>
          <a:prstGeom prst="rect">
            <a:avLst/>
          </a:prstGeom>
          <a:noFill/>
          <a:ln w="9525">
            <a:noFill/>
            <a:miter lim="800000"/>
            <a:headEnd/>
            <a:tailEnd/>
          </a:ln>
        </p:spPr>
      </p:pic>
    </p:spTree>
    <p:extLst>
      <p:ext uri="{BB962C8B-B14F-4D97-AF65-F5344CB8AC3E}">
        <p14:creationId xmlns:p14="http://schemas.microsoft.com/office/powerpoint/2010/main" val="30288070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40962"/>
            <a:ext cx="4572000" cy="2308324"/>
          </a:xfrm>
          <a:prstGeom prst="rect">
            <a:avLst/>
          </a:prstGeom>
        </p:spPr>
        <p:txBody>
          <a:bodyPr>
            <a:spAutoFit/>
          </a:bodyPr>
          <a:lstStyle/>
          <a:p>
            <a:pPr marL="180340" indent="-180340" algn="just">
              <a:spcAft>
                <a:spcPts val="0"/>
              </a:spcAft>
            </a:pPr>
            <a:r>
              <a:rPr lang="en-US" sz="2400" dirty="0">
                <a:latin typeface="Times New Roman"/>
                <a:ea typeface="Times New Roman"/>
              </a:rPr>
              <a:t>(d) </a:t>
            </a:r>
            <a:r>
              <a:rPr lang="en-US" sz="2400" b="1" dirty="0">
                <a:latin typeface="Times New Roman"/>
                <a:ea typeface="Times New Roman"/>
              </a:rPr>
              <a:t>Earing</a:t>
            </a:r>
            <a:r>
              <a:rPr lang="en-US" sz="2400" dirty="0">
                <a:latin typeface="Times New Roman"/>
                <a:ea typeface="Times New Roman"/>
              </a:rPr>
              <a:t>. This is the formation of irregularities (called ears) in the upper edge of a deep drawn cup, caused by anisotropy in the sheet metal. If the material is perfectly isotropic, ears do not form.</a:t>
            </a:r>
            <a:endParaRPr lang="en-US" sz="2400" dirty="0">
              <a:effectLst/>
              <a:latin typeface="Arial"/>
              <a:ea typeface="Times New 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40962"/>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9709" y="2995527"/>
            <a:ext cx="4572000" cy="1938992"/>
          </a:xfrm>
          <a:prstGeom prst="rect">
            <a:avLst/>
          </a:prstGeom>
        </p:spPr>
        <p:txBody>
          <a:bodyPr>
            <a:spAutoFit/>
          </a:bodyPr>
          <a:lstStyle/>
          <a:p>
            <a:pPr marL="180340" indent="-180340" algn="just">
              <a:spcAft>
                <a:spcPts val="0"/>
              </a:spcAft>
            </a:pPr>
            <a:r>
              <a:rPr lang="en-US" sz="2400" dirty="0">
                <a:latin typeface="Times New Roman"/>
                <a:ea typeface="Times New Roman"/>
              </a:rPr>
              <a:t>(e) </a:t>
            </a:r>
            <a:r>
              <a:rPr lang="en-US" sz="2400" b="1" dirty="0">
                <a:latin typeface="Times New Roman"/>
                <a:ea typeface="Times New Roman"/>
              </a:rPr>
              <a:t>Surface scratches</a:t>
            </a:r>
            <a:r>
              <a:rPr lang="en-US" sz="2400" dirty="0">
                <a:latin typeface="Times New Roman"/>
                <a:ea typeface="Times New Roman"/>
              </a:rPr>
              <a:t>. Surface scratches can occur on the drawn part if the punch and die are not smooth or if lubrication is insufficient</a:t>
            </a:r>
            <a:endParaRPr lang="en-US" sz="2400" dirty="0">
              <a:effectLst/>
              <a:latin typeface="Arial"/>
              <a:ea typeface="Times New Roman"/>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995527"/>
            <a:ext cx="1752600" cy="1652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3215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82000" cy="1938992"/>
          </a:xfrm>
          <a:prstGeom prst="rect">
            <a:avLst/>
          </a:prstGeom>
        </p:spPr>
        <p:txBody>
          <a:bodyPr wrap="square">
            <a:spAutoFit/>
          </a:bodyPr>
          <a:lstStyle/>
          <a:p>
            <a:r>
              <a:rPr lang="en-US" sz="2400" b="1" u="sng" dirty="0">
                <a:latin typeface="Times New Roman"/>
                <a:ea typeface="Times New Roman"/>
                <a:cs typeface="Times New Roman"/>
              </a:rPr>
              <a:t>7- WIRE DRAWING </a:t>
            </a:r>
            <a:endParaRPr lang="en-US" sz="2400" dirty="0">
              <a:latin typeface="Arial"/>
              <a:ea typeface="Times New Roman"/>
            </a:endParaRPr>
          </a:p>
          <a:p>
            <a:pPr algn="just"/>
            <a:r>
              <a:rPr lang="en-US" sz="2400" dirty="0">
                <a:latin typeface="Times New Roman"/>
                <a:ea typeface="Times New Roman"/>
              </a:rPr>
              <a:t>   </a:t>
            </a:r>
            <a:r>
              <a:rPr lang="en-US" sz="2400" dirty="0" smtClean="0">
                <a:latin typeface="Times New Roman"/>
                <a:ea typeface="Times New Roman"/>
              </a:rPr>
              <a:t>Wire </a:t>
            </a:r>
            <a:r>
              <a:rPr lang="en-US" sz="2400" dirty="0">
                <a:latin typeface="Times New Roman"/>
                <a:ea typeface="Times New Roman"/>
              </a:rPr>
              <a:t>drawing is primarily the same as bar drawing except that it involves smaller–diameter material that can be coiled. It is generally performed as a continuous operation on draw bench like the one shown in </a:t>
            </a:r>
            <a:r>
              <a:rPr lang="en-US" sz="2400" b="1" dirty="0">
                <a:latin typeface="Times New Roman"/>
                <a:ea typeface="Times New Roman"/>
                <a:cs typeface="Times New Roman"/>
              </a:rPr>
              <a:t>Fig 3.3</a:t>
            </a:r>
            <a:endParaRPr lang="en-US" sz="2400" dirty="0">
              <a:effectLst/>
              <a:latin typeface="Arial"/>
              <a:ea typeface="Times New Roman"/>
            </a:endParaRPr>
          </a:p>
        </p:txBody>
      </p:sp>
      <p:pic>
        <p:nvPicPr>
          <p:cNvPr id="3" name="صورة 3" descr="C4.bmp"/>
          <p:cNvPicPr/>
          <p:nvPr/>
        </p:nvPicPr>
        <p:blipFill>
          <a:blip r:embed="rId2"/>
          <a:srcRect b="5975"/>
          <a:stretch>
            <a:fillRect/>
          </a:stretch>
        </p:blipFill>
        <p:spPr>
          <a:xfrm>
            <a:off x="2057400" y="2438400"/>
            <a:ext cx="6096000" cy="2643505"/>
          </a:xfrm>
          <a:prstGeom prst="rect">
            <a:avLst/>
          </a:prstGeom>
        </p:spPr>
      </p:pic>
      <p:sp>
        <p:nvSpPr>
          <p:cNvPr id="4" name="Rectangle 3"/>
          <p:cNvSpPr/>
          <p:nvPr/>
        </p:nvSpPr>
        <p:spPr>
          <a:xfrm>
            <a:off x="914400" y="5334000"/>
            <a:ext cx="6934200" cy="646331"/>
          </a:xfrm>
          <a:prstGeom prst="rect">
            <a:avLst/>
          </a:prstGeom>
        </p:spPr>
        <p:txBody>
          <a:bodyPr wrap="square">
            <a:spAutoFit/>
          </a:bodyPr>
          <a:lstStyle/>
          <a:p>
            <a:pPr algn="ctr"/>
            <a:r>
              <a:rPr lang="en-US" dirty="0">
                <a:latin typeface="Times New Roman"/>
                <a:ea typeface="Times New Roman"/>
              </a:rPr>
              <a:t>Wire drawing on a continuous draw block. The rotating draw block provides a continuous pull on the incoming wire. </a:t>
            </a:r>
            <a:endParaRPr lang="en-US" sz="1100" dirty="0">
              <a:effectLst/>
              <a:latin typeface="Arial"/>
              <a:ea typeface="Times New Roman"/>
            </a:endParaRPr>
          </a:p>
        </p:txBody>
      </p:sp>
    </p:spTree>
    <p:extLst>
      <p:ext uri="{BB962C8B-B14F-4D97-AF65-F5344CB8AC3E}">
        <p14:creationId xmlns:p14="http://schemas.microsoft.com/office/powerpoint/2010/main" val="34384166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3416320"/>
          </a:xfrm>
          <a:prstGeom prst="rect">
            <a:avLst/>
          </a:prstGeom>
        </p:spPr>
        <p:txBody>
          <a:bodyPr wrap="square">
            <a:spAutoFit/>
          </a:bodyPr>
          <a:lstStyle/>
          <a:p>
            <a:pPr algn="just"/>
            <a:r>
              <a:rPr lang="en-US" sz="2400" dirty="0">
                <a:latin typeface="Times New Roman"/>
                <a:ea typeface="Times New Roman"/>
              </a:rPr>
              <a:t>          Large coil of hot rolled material of nearly 10 mm diameter is taken and subjected to preparation treatment before the actual drawing process. The preparation treatment for steel wire consists of: </a:t>
            </a:r>
            <a:endParaRPr lang="en-US" sz="2400" dirty="0">
              <a:latin typeface="Arial"/>
              <a:ea typeface="Times New Roman"/>
            </a:endParaRPr>
          </a:p>
          <a:p>
            <a:pPr marL="342900" lvl="0" indent="-342900" algn="just">
              <a:buSzPts val="1000"/>
              <a:buFont typeface="Symbol"/>
              <a:buChar char=""/>
              <a:tabLst>
                <a:tab pos="457200" algn="l"/>
              </a:tabLst>
            </a:pPr>
            <a:r>
              <a:rPr lang="en-US" sz="2400" b="1" dirty="0">
                <a:latin typeface="Times New Roman"/>
                <a:ea typeface="Times New Roman"/>
              </a:rPr>
              <a:t>Cleaning</a:t>
            </a:r>
            <a:r>
              <a:rPr lang="en-US" sz="2400" dirty="0">
                <a:latin typeface="Times New Roman"/>
                <a:ea typeface="Times New Roman"/>
              </a:rPr>
              <a:t>. This may be done by </a:t>
            </a:r>
            <a:r>
              <a:rPr lang="en-US" sz="2400" u="sng" dirty="0">
                <a:latin typeface="Times New Roman"/>
                <a:ea typeface="Times New Roman"/>
              </a:rPr>
              <a:t>acid pickling</a:t>
            </a:r>
            <a:r>
              <a:rPr lang="en-US" sz="2400" dirty="0">
                <a:latin typeface="Times New Roman"/>
                <a:ea typeface="Times New Roman"/>
              </a:rPr>
              <a:t>, </a:t>
            </a:r>
            <a:r>
              <a:rPr lang="en-US" sz="2400" u="sng" dirty="0">
                <a:latin typeface="Times New Roman"/>
                <a:ea typeface="Times New Roman"/>
              </a:rPr>
              <a:t>rinsing,</a:t>
            </a:r>
            <a:r>
              <a:rPr lang="en-US" sz="2400" dirty="0">
                <a:latin typeface="Times New Roman"/>
                <a:ea typeface="Times New Roman"/>
              </a:rPr>
              <a:t> and </a:t>
            </a:r>
            <a:r>
              <a:rPr lang="en-US" sz="2400" u="sng" dirty="0">
                <a:latin typeface="Times New Roman"/>
                <a:ea typeface="Times New Roman"/>
              </a:rPr>
              <a:t>drying</a:t>
            </a:r>
            <a:r>
              <a:rPr lang="en-US" sz="2400" dirty="0">
                <a:latin typeface="Times New Roman"/>
                <a:ea typeface="Times New Roman"/>
              </a:rPr>
              <a:t>. Or, it may be done by mechanical flexing. </a:t>
            </a:r>
            <a:endParaRPr lang="en-US" sz="2400" dirty="0">
              <a:latin typeface="Arial"/>
              <a:ea typeface="Times New Roman"/>
            </a:endParaRPr>
          </a:p>
          <a:p>
            <a:pPr marL="342900" lvl="0" indent="-342900" algn="just">
              <a:buSzPts val="1000"/>
              <a:buFont typeface="Symbol"/>
              <a:buChar char=""/>
              <a:tabLst>
                <a:tab pos="457200" algn="l"/>
              </a:tabLst>
            </a:pPr>
            <a:r>
              <a:rPr lang="en-US" sz="2400" b="1" dirty="0">
                <a:latin typeface="Times New Roman"/>
                <a:ea typeface="Times New Roman"/>
              </a:rPr>
              <a:t>Neutralization</a:t>
            </a:r>
            <a:r>
              <a:rPr lang="en-US" sz="2400" dirty="0">
                <a:latin typeface="Times New Roman"/>
                <a:ea typeface="Times New Roman"/>
              </a:rPr>
              <a:t>. Any remaining acid on the raw material is neutralized by </a:t>
            </a:r>
            <a:r>
              <a:rPr lang="en-US" sz="2400" u="sng" dirty="0">
                <a:latin typeface="Times New Roman"/>
                <a:ea typeface="Times New Roman"/>
              </a:rPr>
              <a:t>immersing it in a lime bath</a:t>
            </a:r>
            <a:r>
              <a:rPr lang="en-US" sz="2400" dirty="0">
                <a:latin typeface="Times New Roman"/>
                <a:ea typeface="Times New Roman"/>
              </a:rPr>
              <a:t>. The corrosion protected material is also given a thin layer of lubricant. </a:t>
            </a:r>
            <a:endParaRPr lang="en-US" sz="2400" dirty="0">
              <a:effectLst/>
              <a:latin typeface="Arial"/>
              <a:ea typeface="Times New Roman"/>
            </a:endParaRPr>
          </a:p>
        </p:txBody>
      </p:sp>
      <p:pic>
        <p:nvPicPr>
          <p:cNvPr id="3" name="صورة 3" descr="C4.bmp"/>
          <p:cNvPicPr/>
          <p:nvPr/>
        </p:nvPicPr>
        <p:blipFill>
          <a:blip r:embed="rId2"/>
          <a:srcRect b="5975"/>
          <a:stretch>
            <a:fillRect/>
          </a:stretch>
        </p:blipFill>
        <p:spPr>
          <a:xfrm>
            <a:off x="1752600" y="3721120"/>
            <a:ext cx="6781800" cy="2908280"/>
          </a:xfrm>
          <a:prstGeom prst="rect">
            <a:avLst/>
          </a:prstGeom>
        </p:spPr>
      </p:pic>
    </p:spTree>
    <p:extLst>
      <p:ext uri="{BB962C8B-B14F-4D97-AF65-F5344CB8AC3E}">
        <p14:creationId xmlns:p14="http://schemas.microsoft.com/office/powerpoint/2010/main" val="40299791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120" y="152400"/>
            <a:ext cx="7772400" cy="1938992"/>
          </a:xfrm>
          <a:prstGeom prst="rect">
            <a:avLst/>
          </a:prstGeom>
        </p:spPr>
        <p:txBody>
          <a:bodyPr wrap="square">
            <a:spAutoFit/>
          </a:bodyPr>
          <a:lstStyle/>
          <a:p>
            <a:pPr algn="just"/>
            <a:r>
              <a:rPr lang="en-US" sz="2400" dirty="0">
                <a:latin typeface="Times New Roman"/>
                <a:ea typeface="Times New Roman"/>
              </a:rPr>
              <a:t>To begin the drawing process, one end of coil is reduced in cross section up to some length and fed through the drawing die, and gripped. A wire drawing die is generally made of </a:t>
            </a:r>
            <a:r>
              <a:rPr lang="en-US" sz="2400" u="sng" dirty="0">
                <a:latin typeface="Times New Roman"/>
                <a:ea typeface="Times New Roman"/>
              </a:rPr>
              <a:t>tungsten carbide</a:t>
            </a:r>
            <a:r>
              <a:rPr lang="en-US" sz="2400" dirty="0">
                <a:latin typeface="Times New Roman"/>
                <a:ea typeface="Times New Roman"/>
              </a:rPr>
              <a:t> and has the configuration shown in</a:t>
            </a:r>
            <a:r>
              <a:rPr lang="en-US" sz="2400" b="1" dirty="0">
                <a:latin typeface="Times New Roman"/>
                <a:ea typeface="Times New Roman"/>
                <a:cs typeface="Times New Roman"/>
              </a:rPr>
              <a:t> Fig 3.4 </a:t>
            </a:r>
            <a:r>
              <a:rPr lang="en-US" sz="2400" dirty="0">
                <a:latin typeface="Times New Roman"/>
                <a:ea typeface="Times New Roman"/>
              </a:rPr>
              <a:t>for drawing very fine wire, </a:t>
            </a:r>
            <a:r>
              <a:rPr lang="en-US" sz="2400" u="sng" dirty="0">
                <a:latin typeface="Times New Roman"/>
                <a:ea typeface="Times New Roman"/>
              </a:rPr>
              <a:t>diamond</a:t>
            </a:r>
            <a:r>
              <a:rPr lang="en-US" sz="2400" dirty="0">
                <a:latin typeface="Times New Roman"/>
                <a:ea typeface="Times New Roman"/>
              </a:rPr>
              <a:t> die is preferred. </a:t>
            </a:r>
            <a:endParaRPr lang="en-US" sz="2400" dirty="0">
              <a:effectLst/>
              <a:latin typeface="Arial"/>
              <a:ea typeface="Times New Roman"/>
            </a:endParaRPr>
          </a:p>
        </p:txBody>
      </p:sp>
      <p:pic>
        <p:nvPicPr>
          <p:cNvPr id="3" name="صورة 4" descr="C5.bmp"/>
          <p:cNvPicPr/>
          <p:nvPr/>
        </p:nvPicPr>
        <p:blipFill>
          <a:blip r:embed="rId2"/>
          <a:stretch>
            <a:fillRect/>
          </a:stretch>
        </p:blipFill>
        <p:spPr>
          <a:xfrm>
            <a:off x="1821180" y="2076152"/>
            <a:ext cx="6019800" cy="2667000"/>
          </a:xfrm>
          <a:prstGeom prst="rect">
            <a:avLst/>
          </a:prstGeom>
        </p:spPr>
      </p:pic>
      <p:sp>
        <p:nvSpPr>
          <p:cNvPr id="4" name="Rectangle 3"/>
          <p:cNvSpPr/>
          <p:nvPr/>
        </p:nvSpPr>
        <p:spPr>
          <a:xfrm>
            <a:off x="228600" y="4876800"/>
            <a:ext cx="8763000" cy="1938992"/>
          </a:xfrm>
          <a:prstGeom prst="rect">
            <a:avLst/>
          </a:prstGeom>
        </p:spPr>
        <p:txBody>
          <a:bodyPr wrap="square">
            <a:spAutoFit/>
          </a:bodyPr>
          <a:lstStyle/>
          <a:p>
            <a:pPr algn="just"/>
            <a:r>
              <a:rPr lang="en-US" sz="2400" dirty="0">
                <a:latin typeface="Times New Roman"/>
                <a:ea typeface="Times New Roman"/>
              </a:rPr>
              <a:t>Small diameter wire is generally drawn on fundamental machines which consist of a series of dies, each held in a water – cooled die block. Each die reduces the cross section by a small amount so as to avoid excessive strain in the wire. Intermediate annealing of material between different states of wire may also be done, if required. </a:t>
            </a:r>
            <a:endParaRPr lang="en-US" sz="2400" dirty="0">
              <a:effectLst/>
              <a:latin typeface="Arial"/>
              <a:ea typeface="Times New Roman"/>
            </a:endParaRPr>
          </a:p>
        </p:txBody>
      </p:sp>
    </p:spTree>
    <p:extLst>
      <p:ext uri="{BB962C8B-B14F-4D97-AF65-F5344CB8AC3E}">
        <p14:creationId xmlns:p14="http://schemas.microsoft.com/office/powerpoint/2010/main" val="4726067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81297" y="228600"/>
                <a:ext cx="8077200" cy="6377451"/>
              </a:xfrm>
              <a:prstGeom prst="rect">
                <a:avLst/>
              </a:prstGeom>
            </p:spPr>
            <p:txBody>
              <a:bodyPr wrap="square">
                <a:spAutoFit/>
              </a:bodyPr>
              <a:lstStyle/>
              <a:p>
                <a:pPr algn="just"/>
                <a:r>
                  <a:rPr lang="en-US" sz="2800" b="1" u="sng" dirty="0">
                    <a:latin typeface="Times New Roman"/>
                    <a:ea typeface="Times New Roman"/>
                    <a:cs typeface="Times New Roman"/>
                  </a:rPr>
                  <a:t>7-1 Wire drawing terms : </a:t>
                </a:r>
                <a:endParaRPr lang="en-US" sz="2800" b="1" u="sng" dirty="0" smtClean="0">
                  <a:latin typeface="Times New Roman"/>
                  <a:ea typeface="Times New Roman"/>
                  <a:cs typeface="Times New Roman"/>
                </a:endParaRPr>
              </a:p>
              <a:p>
                <a:pPr algn="just"/>
                <a:endParaRPr lang="en-US" sz="2800" dirty="0">
                  <a:effectLst/>
                  <a:latin typeface="Arial"/>
                  <a:ea typeface="Times New Roman"/>
                </a:endParaRPr>
              </a:p>
              <a:p>
                <a:pPr algn="just">
                  <a:spcAft>
                    <a:spcPts val="0"/>
                  </a:spcAft>
                </a:pPr>
                <a:r>
                  <a:rPr lang="en-US" sz="2400" dirty="0">
                    <a:effectLst/>
                    <a:latin typeface="Times New Roman"/>
                    <a:ea typeface="Times New Roman"/>
                  </a:rPr>
                  <a:t>Where D</a:t>
                </a:r>
                <a:r>
                  <a:rPr lang="en-US" sz="2400" baseline="-25000" dirty="0">
                    <a:effectLst/>
                    <a:latin typeface="Times New Roman"/>
                    <a:ea typeface="Times New Roman"/>
                  </a:rPr>
                  <a:t>o</a:t>
                </a:r>
                <a:r>
                  <a:rPr lang="en-US" sz="2400" dirty="0">
                    <a:effectLst/>
                    <a:latin typeface="Times New Roman"/>
                    <a:ea typeface="Times New Roman"/>
                  </a:rPr>
                  <a:t> , </a:t>
                </a:r>
                <a:r>
                  <a:rPr lang="en-US" sz="2400" dirty="0" err="1">
                    <a:effectLst/>
                    <a:latin typeface="Times New Roman"/>
                    <a:ea typeface="Times New Roman"/>
                  </a:rPr>
                  <a:t>D</a:t>
                </a:r>
                <a:r>
                  <a:rPr lang="en-US" sz="2400" baseline="-25000" dirty="0" err="1">
                    <a:effectLst/>
                    <a:latin typeface="Times New Roman"/>
                    <a:ea typeface="Times New Roman"/>
                  </a:rPr>
                  <a:t>f</a:t>
                </a:r>
                <a:r>
                  <a:rPr lang="en-US" sz="2400" dirty="0">
                    <a:effectLst/>
                    <a:latin typeface="Times New Roman"/>
                    <a:ea typeface="Times New Roman"/>
                  </a:rPr>
                  <a:t> , L</a:t>
                </a:r>
                <a:r>
                  <a:rPr lang="en-US" sz="2400" baseline="-25000" dirty="0">
                    <a:effectLst/>
                    <a:latin typeface="Times New Roman"/>
                    <a:ea typeface="Times New Roman"/>
                  </a:rPr>
                  <a:t>o</a:t>
                </a:r>
                <a:r>
                  <a:rPr lang="en-US" sz="2400" dirty="0">
                    <a:effectLst/>
                    <a:latin typeface="Times New Roman"/>
                    <a:ea typeface="Times New Roman"/>
                  </a:rPr>
                  <a:t> and L</a:t>
                </a:r>
                <a:r>
                  <a:rPr lang="en-US" sz="2400" baseline="-25000" dirty="0">
                    <a:effectLst/>
                    <a:latin typeface="Times New Roman"/>
                    <a:ea typeface="Times New Roman"/>
                  </a:rPr>
                  <a:t>f</a:t>
                </a:r>
                <a:r>
                  <a:rPr lang="en-US" sz="2400" dirty="0">
                    <a:effectLst/>
                    <a:latin typeface="Times New Roman"/>
                    <a:ea typeface="Times New Roman"/>
                  </a:rPr>
                  <a:t> are the original and final diameter and length. </a:t>
                </a:r>
                <a:r>
                  <a:rPr lang="en-US" sz="2400" dirty="0" err="1">
                    <a:effectLst/>
                    <a:latin typeface="Times New Roman"/>
                    <a:ea typeface="Times New Roman"/>
                  </a:rPr>
                  <a:t>A</a:t>
                </a:r>
                <a:r>
                  <a:rPr lang="en-US" sz="2400" baseline="-25000" dirty="0" err="1">
                    <a:effectLst/>
                    <a:latin typeface="Times New Roman"/>
                    <a:ea typeface="Times New Roman"/>
                  </a:rPr>
                  <a:t>o</a:t>
                </a:r>
                <a:r>
                  <a:rPr lang="en-US" sz="2400" dirty="0">
                    <a:effectLst/>
                    <a:latin typeface="Times New Roman"/>
                    <a:ea typeface="Times New Roman"/>
                  </a:rPr>
                  <a:t> and </a:t>
                </a:r>
                <a:r>
                  <a:rPr lang="en-US" sz="2400" dirty="0" err="1">
                    <a:effectLst/>
                    <a:latin typeface="Times New Roman"/>
                    <a:ea typeface="Times New Roman"/>
                  </a:rPr>
                  <a:t>A</a:t>
                </a:r>
                <a:r>
                  <a:rPr lang="en-US" sz="2400" baseline="-25000" dirty="0" err="1">
                    <a:effectLst/>
                    <a:latin typeface="Times New Roman"/>
                    <a:ea typeface="Times New Roman"/>
                  </a:rPr>
                  <a:t>f</a:t>
                </a:r>
                <a:r>
                  <a:rPr lang="en-US" sz="2400" dirty="0">
                    <a:effectLst/>
                    <a:latin typeface="Times New Roman"/>
                    <a:ea typeface="Times New Roman"/>
                  </a:rPr>
                  <a:t> are </a:t>
                </a:r>
                <a:endParaRPr lang="en-US" sz="2400" dirty="0">
                  <a:effectLst/>
                  <a:latin typeface="Arial"/>
                  <a:ea typeface="Times New Roman"/>
                </a:endParaRPr>
              </a:p>
              <a:p>
                <a:pPr algn="just">
                  <a:spcAft>
                    <a:spcPts val="0"/>
                  </a:spcAft>
                </a:pPr>
                <a:r>
                  <a:rPr lang="en-US" sz="2400" dirty="0">
                    <a:effectLst/>
                    <a:latin typeface="Times New Roman"/>
                    <a:ea typeface="Times New Roman"/>
                  </a:rPr>
                  <a:t>Original and final cross sectional area.</a:t>
                </a:r>
                <a:endParaRPr lang="en-US" sz="2400" dirty="0">
                  <a:effectLst/>
                  <a:latin typeface="Arial"/>
                  <a:ea typeface="Times New Roman"/>
                </a:endParaRPr>
              </a:p>
              <a:p>
                <a:pPr algn="just">
                  <a:spcAft>
                    <a:spcPts val="0"/>
                  </a:spcAft>
                </a:pPr>
                <a:r>
                  <a:rPr lang="en-US" sz="2400" dirty="0">
                    <a:effectLst/>
                    <a:latin typeface="Times New Roman"/>
                    <a:ea typeface="Times New Roman"/>
                  </a:rPr>
                  <a:t> </a:t>
                </a:r>
                <a:endParaRPr lang="en-US" sz="2400" dirty="0">
                  <a:effectLst/>
                  <a:latin typeface="Arial"/>
                  <a:ea typeface="Times New Roman"/>
                </a:endParaRPr>
              </a:p>
              <a:p>
                <a:pPr>
                  <a:spcAft>
                    <a:spcPts val="0"/>
                  </a:spcAft>
                </a:pPr>
                <a:r>
                  <a:rPr lang="en-US" sz="2400" b="1" dirty="0">
                    <a:effectLst/>
                    <a:latin typeface="Times New Roman"/>
                    <a:ea typeface="Times New Roman"/>
                  </a:rPr>
                  <a:t>           Draft =D</a:t>
                </a:r>
                <a:r>
                  <a:rPr lang="en-US" sz="2400" b="1" baseline="-25000" dirty="0">
                    <a:effectLst/>
                    <a:latin typeface="Times New Roman"/>
                    <a:ea typeface="Times New Roman"/>
                  </a:rPr>
                  <a:t>o</a:t>
                </a:r>
                <a:r>
                  <a:rPr lang="en-US" sz="2400" b="1" dirty="0">
                    <a:effectLst/>
                    <a:latin typeface="Times New Roman"/>
                    <a:ea typeface="Times New Roman"/>
                  </a:rPr>
                  <a:t> -</a:t>
                </a:r>
                <a:r>
                  <a:rPr lang="en-US" sz="2400" b="1" dirty="0" err="1">
                    <a:effectLst/>
                    <a:latin typeface="Times New Roman"/>
                    <a:ea typeface="Times New Roman"/>
                  </a:rPr>
                  <a:t>D</a:t>
                </a:r>
                <a:r>
                  <a:rPr lang="en-US" sz="2400" b="1" baseline="-25000" dirty="0" err="1">
                    <a:effectLst/>
                    <a:latin typeface="Times New Roman"/>
                    <a:ea typeface="Times New Roman"/>
                  </a:rPr>
                  <a:t>f</a:t>
                </a:r>
                <a:r>
                  <a:rPr lang="en-US" sz="2400" b="1" baseline="-25000" dirty="0">
                    <a:effectLst/>
                    <a:latin typeface="Times New Roman"/>
                    <a:ea typeface="Times New Roman"/>
                  </a:rPr>
                  <a:t> </a:t>
                </a:r>
                <a:r>
                  <a:rPr lang="en-US" sz="2400" b="1" dirty="0">
                    <a:effectLst/>
                    <a:latin typeface="Times New Roman"/>
                    <a:ea typeface="Times New Roman"/>
                  </a:rPr>
                  <a:t> </a:t>
                </a:r>
                <a:endParaRPr lang="en-US" sz="2400" dirty="0">
                  <a:effectLst/>
                  <a:latin typeface="Arial"/>
                  <a:ea typeface="Times New Roman"/>
                </a:endParaRPr>
              </a:p>
              <a:p>
                <a:pPr>
                  <a:spcAft>
                    <a:spcPts val="0"/>
                  </a:spcAft>
                </a:pPr>
                <a:r>
                  <a:rPr lang="en-US" sz="2400" b="1" dirty="0">
                    <a:effectLst/>
                    <a:latin typeface="Times New Roman"/>
                    <a:ea typeface="Times New Roman"/>
                  </a:rPr>
                  <a:t>          % reduction in area =</a:t>
                </a:r>
                <a14:m>
                  <m:oMath xmlns:m="http://schemas.openxmlformats.org/officeDocument/2006/math">
                    <m:r>
                      <a:rPr lang="en-US" sz="2400" b="1" i="1">
                        <a:effectLst/>
                        <a:latin typeface="Cambria Math"/>
                        <a:ea typeface="Times New Roman"/>
                        <a:cs typeface="Times New Roman"/>
                      </a:rPr>
                      <m:t> </m:t>
                    </m:r>
                    <m:f>
                      <m:fPr>
                        <m:ctrlPr>
                          <a:rPr lang="en-US" sz="2400" b="1" i="1">
                            <a:effectLst/>
                            <a:latin typeface="Cambria Math"/>
                            <a:ea typeface="Times New Roman"/>
                            <a:cs typeface="Times New Roman"/>
                          </a:rPr>
                        </m:ctrlPr>
                      </m:fPr>
                      <m:num>
                        <m:sSub>
                          <m:sSubPr>
                            <m:ctrlPr>
                              <a:rPr lang="en-US" sz="2400" b="1" i="1">
                                <a:effectLst/>
                                <a:latin typeface="Cambria Math"/>
                                <a:ea typeface="Times New Roman"/>
                                <a:cs typeface="Times New Roman"/>
                              </a:rPr>
                            </m:ctrlPr>
                          </m:sSubPr>
                          <m:e>
                            <m:r>
                              <a:rPr lang="en-US" sz="2400" b="1" i="1">
                                <a:effectLst/>
                                <a:latin typeface="Cambria Math"/>
                                <a:ea typeface="Times New Roman"/>
                                <a:cs typeface="Times New Roman"/>
                              </a:rPr>
                              <m:t>𝑨</m:t>
                            </m:r>
                          </m:e>
                          <m:sub>
                            <m:r>
                              <a:rPr lang="en-US" sz="2400" b="1" i="1">
                                <a:effectLst/>
                                <a:latin typeface="Cambria Math"/>
                                <a:ea typeface="Times New Roman"/>
                                <a:cs typeface="Times New Roman"/>
                              </a:rPr>
                              <m:t>𝒐</m:t>
                            </m:r>
                          </m:sub>
                        </m:sSub>
                        <m:r>
                          <a:rPr lang="en-US" sz="2400" b="1" i="1">
                            <a:effectLst/>
                            <a:latin typeface="Cambria Math"/>
                            <a:ea typeface="Times New Roman"/>
                            <a:cs typeface="Times New Roman"/>
                          </a:rPr>
                          <m:t>−</m:t>
                        </m:r>
                        <m:sSub>
                          <m:sSubPr>
                            <m:ctrlPr>
                              <a:rPr lang="en-US" sz="2400" b="1" i="1">
                                <a:effectLst/>
                                <a:latin typeface="Cambria Math"/>
                                <a:ea typeface="Times New Roman"/>
                                <a:cs typeface="Times New Roman"/>
                              </a:rPr>
                            </m:ctrlPr>
                          </m:sSubPr>
                          <m:e>
                            <m:r>
                              <a:rPr lang="en-US" sz="2400" b="1" i="1">
                                <a:effectLst/>
                                <a:latin typeface="Cambria Math"/>
                                <a:ea typeface="Times New Roman"/>
                                <a:cs typeface="Times New Roman"/>
                              </a:rPr>
                              <m:t>𝑨</m:t>
                            </m:r>
                          </m:e>
                          <m:sub>
                            <m:r>
                              <a:rPr lang="en-US" sz="2400" b="1" i="1">
                                <a:effectLst/>
                                <a:latin typeface="Cambria Math"/>
                                <a:ea typeface="Times New Roman"/>
                                <a:cs typeface="Times New Roman"/>
                              </a:rPr>
                              <m:t>𝒇</m:t>
                            </m:r>
                          </m:sub>
                        </m:sSub>
                      </m:num>
                      <m:den>
                        <m:sSub>
                          <m:sSubPr>
                            <m:ctrlPr>
                              <a:rPr lang="en-US" sz="2400" b="1" i="1">
                                <a:effectLst/>
                                <a:latin typeface="Cambria Math"/>
                                <a:ea typeface="Times New Roman"/>
                                <a:cs typeface="Times New Roman"/>
                              </a:rPr>
                            </m:ctrlPr>
                          </m:sSubPr>
                          <m:e>
                            <m:r>
                              <a:rPr lang="en-US" sz="2400" b="1" i="1">
                                <a:effectLst/>
                                <a:latin typeface="Cambria Math"/>
                                <a:ea typeface="Times New Roman"/>
                                <a:cs typeface="Times New Roman"/>
                              </a:rPr>
                              <m:t>𝑨</m:t>
                            </m:r>
                          </m:e>
                          <m:sub>
                            <m:r>
                              <a:rPr lang="en-US" sz="2400" b="1" i="1">
                                <a:effectLst/>
                                <a:latin typeface="Cambria Math"/>
                                <a:ea typeface="Times New Roman"/>
                                <a:cs typeface="Times New Roman"/>
                              </a:rPr>
                              <m:t>𝒇</m:t>
                            </m:r>
                          </m:sub>
                        </m:sSub>
                      </m:den>
                    </m:f>
                    <m:r>
                      <a:rPr lang="en-US" sz="2400" b="1" i="1">
                        <a:effectLst/>
                        <a:latin typeface="Cambria Math"/>
                        <a:ea typeface="Times New Roman"/>
                        <a:cs typeface="Times New Roman"/>
                      </a:rPr>
                      <m:t>∗</m:t>
                    </m:r>
                  </m:oMath>
                </a14:m>
                <a:r>
                  <a:rPr lang="en-US" sz="2400" b="1" dirty="0">
                    <a:effectLst/>
                    <a:latin typeface="Times New Roman"/>
                    <a:ea typeface="Times New Roman"/>
                  </a:rPr>
                  <a:t> 100 =</a:t>
                </a:r>
                <a14:m>
                  <m:oMath xmlns:m="http://schemas.openxmlformats.org/officeDocument/2006/math">
                    <m:r>
                      <a:rPr lang="en-US" sz="2400" b="1" i="1">
                        <a:effectLst/>
                        <a:latin typeface="Cambria Math"/>
                        <a:ea typeface="Times New Roman"/>
                        <a:cs typeface="Times New Roman"/>
                      </a:rPr>
                      <m:t> </m:t>
                    </m:r>
                    <m:f>
                      <m:fPr>
                        <m:ctrlPr>
                          <a:rPr lang="en-US" sz="2400" b="1" i="1">
                            <a:effectLst/>
                            <a:latin typeface="Cambria Math"/>
                            <a:ea typeface="Times New Roman"/>
                            <a:cs typeface="Times New Roman"/>
                          </a:rPr>
                        </m:ctrlPr>
                      </m:fPr>
                      <m:num>
                        <m:sSubSup>
                          <m:sSubSupPr>
                            <m:ctrlPr>
                              <a:rPr lang="en-US" sz="2400" b="1" i="1">
                                <a:effectLst/>
                                <a:latin typeface="Cambria Math"/>
                                <a:ea typeface="Times New Roman"/>
                                <a:cs typeface="Times New Roman"/>
                              </a:rPr>
                            </m:ctrlPr>
                          </m:sSubSupPr>
                          <m:e>
                            <m:r>
                              <a:rPr lang="en-US" sz="2400" b="1" i="1">
                                <a:effectLst/>
                                <a:latin typeface="Cambria Math"/>
                                <a:ea typeface="Times New Roman"/>
                                <a:cs typeface="Times New Roman"/>
                              </a:rPr>
                              <m:t>𝑫</m:t>
                            </m:r>
                          </m:e>
                          <m:sub>
                            <m:r>
                              <a:rPr lang="en-US" sz="2400" b="1" i="1">
                                <a:effectLst/>
                                <a:latin typeface="Cambria Math"/>
                                <a:ea typeface="Times New Roman"/>
                                <a:cs typeface="Times New Roman"/>
                              </a:rPr>
                              <m:t>𝒐</m:t>
                            </m:r>
                          </m:sub>
                          <m:sup>
                            <m:r>
                              <a:rPr lang="en-US" sz="2400" b="1" i="1">
                                <a:effectLst/>
                                <a:latin typeface="Cambria Math"/>
                                <a:ea typeface="Times New Roman"/>
                                <a:cs typeface="Times New Roman"/>
                              </a:rPr>
                              <m:t>𝟐</m:t>
                            </m:r>
                          </m:sup>
                        </m:sSubSup>
                        <m:r>
                          <a:rPr lang="en-US" sz="2400" b="1" i="1">
                            <a:effectLst/>
                            <a:latin typeface="Cambria Math"/>
                            <a:ea typeface="Times New Roman"/>
                            <a:cs typeface="Times New Roman"/>
                          </a:rPr>
                          <m:t>−</m:t>
                        </m:r>
                        <m:sSubSup>
                          <m:sSubSupPr>
                            <m:ctrlPr>
                              <a:rPr lang="en-US" sz="2400" b="1" i="1">
                                <a:effectLst/>
                                <a:latin typeface="Cambria Math"/>
                                <a:ea typeface="Times New Roman"/>
                                <a:cs typeface="Times New Roman"/>
                              </a:rPr>
                            </m:ctrlPr>
                          </m:sSubSupPr>
                          <m:e>
                            <m:r>
                              <a:rPr lang="en-US" sz="2400" b="1" i="1">
                                <a:effectLst/>
                                <a:latin typeface="Cambria Math"/>
                                <a:ea typeface="Times New Roman"/>
                                <a:cs typeface="Times New Roman"/>
                              </a:rPr>
                              <m:t>𝑫</m:t>
                            </m:r>
                          </m:e>
                          <m:sub>
                            <m:r>
                              <a:rPr lang="en-US" sz="2400" b="1" i="1">
                                <a:effectLst/>
                                <a:latin typeface="Cambria Math"/>
                                <a:ea typeface="Times New Roman"/>
                                <a:cs typeface="Times New Roman"/>
                              </a:rPr>
                              <m:t>𝒇</m:t>
                            </m:r>
                          </m:sub>
                          <m:sup>
                            <m:r>
                              <a:rPr lang="en-US" sz="2400" b="1" i="1">
                                <a:effectLst/>
                                <a:latin typeface="Cambria Math"/>
                                <a:ea typeface="Times New Roman"/>
                                <a:cs typeface="Times New Roman"/>
                              </a:rPr>
                              <m:t>𝟐</m:t>
                            </m:r>
                          </m:sup>
                        </m:sSubSup>
                      </m:num>
                      <m:den>
                        <m:sSubSup>
                          <m:sSubSupPr>
                            <m:ctrlPr>
                              <a:rPr lang="en-US" sz="2400" b="1" i="1">
                                <a:effectLst/>
                                <a:latin typeface="Cambria Math"/>
                                <a:ea typeface="Times New Roman"/>
                                <a:cs typeface="Times New Roman"/>
                              </a:rPr>
                            </m:ctrlPr>
                          </m:sSubSupPr>
                          <m:e>
                            <m:r>
                              <a:rPr lang="en-US" sz="2400" b="1" i="1">
                                <a:effectLst/>
                                <a:latin typeface="Cambria Math"/>
                                <a:ea typeface="Times New Roman"/>
                                <a:cs typeface="Times New Roman"/>
                              </a:rPr>
                              <m:t>𝑫</m:t>
                            </m:r>
                          </m:e>
                          <m:sub>
                            <m:r>
                              <a:rPr lang="en-US" sz="2400" b="1" i="1">
                                <a:effectLst/>
                                <a:latin typeface="Cambria Math"/>
                                <a:ea typeface="Times New Roman"/>
                                <a:cs typeface="Times New Roman"/>
                              </a:rPr>
                              <m:t>𝒇</m:t>
                            </m:r>
                          </m:sub>
                          <m:sup>
                            <m:r>
                              <a:rPr lang="en-US" sz="2400" b="1" i="1">
                                <a:effectLst/>
                                <a:latin typeface="Cambria Math"/>
                                <a:ea typeface="Times New Roman"/>
                                <a:cs typeface="Times New Roman"/>
                              </a:rPr>
                              <m:t>𝟐</m:t>
                            </m:r>
                          </m:sup>
                        </m:sSubSup>
                      </m:den>
                    </m:f>
                    <m:r>
                      <a:rPr lang="en-US" sz="2400" b="1" i="1">
                        <a:effectLst/>
                        <a:latin typeface="Cambria Math"/>
                        <a:ea typeface="Times New Roman"/>
                        <a:cs typeface="Times New Roman"/>
                      </a:rPr>
                      <m:t> ∗</m:t>
                    </m:r>
                    <m:r>
                      <a:rPr lang="en-US" sz="2400" b="1">
                        <a:effectLst/>
                        <a:latin typeface="Cambria Math"/>
                        <a:ea typeface="Times New Roman"/>
                        <a:cs typeface="Times New Roman"/>
                      </a:rPr>
                      <m:t> </m:t>
                    </m:r>
                    <m:r>
                      <a:rPr lang="en-US" sz="2400" b="1" i="1">
                        <a:effectLst/>
                        <a:latin typeface="Cambria Math"/>
                        <a:ea typeface="Times New Roman"/>
                        <a:cs typeface="Times New Roman"/>
                      </a:rPr>
                      <m:t>𝟏𝟎𝟎</m:t>
                    </m:r>
                    <m:r>
                      <a:rPr lang="en-US" sz="2400" b="1">
                        <a:effectLst/>
                        <a:latin typeface="Cambria Math"/>
                        <a:ea typeface="Times New Roman"/>
                        <a:cs typeface="Times New Roman"/>
                      </a:rPr>
                      <m:t> </m:t>
                    </m:r>
                  </m:oMath>
                </a14:m>
                <a:endParaRPr lang="en-US" sz="2400" dirty="0">
                  <a:effectLst/>
                  <a:latin typeface="Arial"/>
                  <a:ea typeface="Times New Roman"/>
                </a:endParaRPr>
              </a:p>
              <a:p>
                <a:pPr>
                  <a:spcAft>
                    <a:spcPts val="0"/>
                  </a:spcAft>
                </a:pPr>
                <a:r>
                  <a:rPr lang="en-US" sz="2400" b="1" dirty="0">
                    <a:effectLst/>
                    <a:latin typeface="Times New Roman"/>
                    <a:ea typeface="Times New Roman"/>
                  </a:rPr>
                  <a:t>          % elongation =</a:t>
                </a:r>
                <a14:m>
                  <m:oMath xmlns:m="http://schemas.openxmlformats.org/officeDocument/2006/math">
                    <m:r>
                      <a:rPr lang="en-US" sz="2400" b="1" i="1">
                        <a:effectLst/>
                        <a:latin typeface="Cambria Math"/>
                        <a:ea typeface="Times New Roman"/>
                        <a:cs typeface="Times New Roman"/>
                      </a:rPr>
                      <m:t> </m:t>
                    </m:r>
                    <m:f>
                      <m:fPr>
                        <m:ctrlPr>
                          <a:rPr lang="en-US" sz="2400" b="1" i="1">
                            <a:effectLst/>
                            <a:latin typeface="Cambria Math"/>
                            <a:ea typeface="Times New Roman"/>
                            <a:cs typeface="Times New Roman"/>
                          </a:rPr>
                        </m:ctrlPr>
                      </m:fPr>
                      <m:num>
                        <m:sSub>
                          <m:sSubPr>
                            <m:ctrlPr>
                              <a:rPr lang="en-US" sz="2400" b="1" i="1">
                                <a:effectLst/>
                                <a:latin typeface="Cambria Math"/>
                                <a:ea typeface="Times New Roman"/>
                                <a:cs typeface="Times New Roman"/>
                              </a:rPr>
                            </m:ctrlPr>
                          </m:sSubPr>
                          <m:e>
                            <m:r>
                              <a:rPr lang="en-US" sz="2400" b="1" i="1">
                                <a:effectLst/>
                                <a:latin typeface="Cambria Math"/>
                                <a:ea typeface="Times New Roman"/>
                                <a:cs typeface="Times New Roman"/>
                              </a:rPr>
                              <m:t>𝑳</m:t>
                            </m:r>
                          </m:e>
                          <m:sub>
                            <m:r>
                              <a:rPr lang="en-US" sz="2400" b="1" i="1">
                                <a:effectLst/>
                                <a:latin typeface="Cambria Math"/>
                                <a:ea typeface="Times New Roman"/>
                                <a:cs typeface="Times New Roman"/>
                              </a:rPr>
                              <m:t>𝒇</m:t>
                            </m:r>
                          </m:sub>
                        </m:sSub>
                        <m:r>
                          <a:rPr lang="en-US" sz="2400" b="1" i="1">
                            <a:effectLst/>
                            <a:latin typeface="Cambria Math"/>
                            <a:ea typeface="Times New Roman"/>
                            <a:cs typeface="Times New Roman"/>
                          </a:rPr>
                          <m:t>−</m:t>
                        </m:r>
                        <m:sSub>
                          <m:sSubPr>
                            <m:ctrlPr>
                              <a:rPr lang="en-US" sz="2400" b="1" i="1">
                                <a:effectLst/>
                                <a:latin typeface="Cambria Math"/>
                                <a:ea typeface="Times New Roman"/>
                                <a:cs typeface="Times New Roman"/>
                              </a:rPr>
                            </m:ctrlPr>
                          </m:sSubPr>
                          <m:e>
                            <m:r>
                              <a:rPr lang="en-US" sz="2400" b="1" i="1">
                                <a:effectLst/>
                                <a:latin typeface="Cambria Math"/>
                                <a:ea typeface="Times New Roman"/>
                                <a:cs typeface="Times New Roman"/>
                              </a:rPr>
                              <m:t>𝑳</m:t>
                            </m:r>
                          </m:e>
                          <m:sub>
                            <m:r>
                              <a:rPr lang="en-US" sz="2400" b="1" i="1">
                                <a:effectLst/>
                                <a:latin typeface="Cambria Math"/>
                                <a:ea typeface="Times New Roman"/>
                                <a:cs typeface="Times New Roman"/>
                              </a:rPr>
                              <m:t>𝒐</m:t>
                            </m:r>
                          </m:sub>
                        </m:sSub>
                      </m:num>
                      <m:den>
                        <m:sSub>
                          <m:sSubPr>
                            <m:ctrlPr>
                              <a:rPr lang="en-US" sz="2400" b="1" i="1">
                                <a:effectLst/>
                                <a:latin typeface="Cambria Math"/>
                                <a:ea typeface="Times New Roman"/>
                                <a:cs typeface="Times New Roman"/>
                              </a:rPr>
                            </m:ctrlPr>
                          </m:sSubPr>
                          <m:e>
                            <m:r>
                              <a:rPr lang="en-US" sz="2400" b="1" i="1">
                                <a:effectLst/>
                                <a:latin typeface="Cambria Math"/>
                                <a:ea typeface="Times New Roman"/>
                                <a:cs typeface="Times New Roman"/>
                              </a:rPr>
                              <m:t>𝑳</m:t>
                            </m:r>
                          </m:e>
                          <m:sub>
                            <m:r>
                              <a:rPr lang="en-US" sz="2400" b="1" i="1">
                                <a:effectLst/>
                                <a:latin typeface="Cambria Math"/>
                                <a:ea typeface="Times New Roman"/>
                                <a:cs typeface="Times New Roman"/>
                              </a:rPr>
                              <m:t>𝒐</m:t>
                            </m:r>
                          </m:sub>
                        </m:sSub>
                      </m:den>
                    </m:f>
                  </m:oMath>
                </a14:m>
                <a:endParaRPr lang="en-US" sz="2400" dirty="0">
                  <a:effectLst/>
                  <a:latin typeface="Arial"/>
                  <a:ea typeface="Times New Roman"/>
                </a:endParaRPr>
              </a:p>
              <a:p>
                <a:pPr algn="just">
                  <a:spcAft>
                    <a:spcPts val="0"/>
                  </a:spcAft>
                </a:pPr>
                <a:r>
                  <a:rPr lang="en-US" sz="2400" dirty="0">
                    <a:effectLst/>
                    <a:latin typeface="Times New Roman"/>
                    <a:ea typeface="Times New Roman"/>
                  </a:rPr>
                  <a:t>For a single cold – drawing pass, the percent area </a:t>
                </a:r>
                <a:r>
                  <a:rPr lang="en-US" sz="2400" u="sng" dirty="0">
                    <a:effectLst/>
                    <a:latin typeface="Times New Roman"/>
                    <a:ea typeface="Times New Roman"/>
                  </a:rPr>
                  <a:t>reduction that can be done depends upon many factors.</a:t>
                </a:r>
                <a:r>
                  <a:rPr lang="en-US" sz="2400" dirty="0">
                    <a:effectLst/>
                    <a:latin typeface="Times New Roman"/>
                    <a:ea typeface="Times New Roman"/>
                  </a:rPr>
                  <a:t> These include the </a:t>
                </a:r>
                <a:r>
                  <a:rPr lang="en-US" sz="2400" u="sng" dirty="0">
                    <a:effectLst/>
                    <a:latin typeface="Times New Roman"/>
                    <a:ea typeface="Times New Roman"/>
                  </a:rPr>
                  <a:t>type of material</a:t>
                </a:r>
                <a:r>
                  <a:rPr lang="en-US" sz="2400" dirty="0">
                    <a:effectLst/>
                    <a:latin typeface="Times New Roman"/>
                    <a:ea typeface="Times New Roman"/>
                  </a:rPr>
                  <a:t>, its </a:t>
                </a:r>
                <a:r>
                  <a:rPr lang="en-US" sz="2400" u="sng" dirty="0">
                    <a:effectLst/>
                    <a:latin typeface="Times New Roman"/>
                    <a:ea typeface="Times New Roman"/>
                  </a:rPr>
                  <a:t>size</a:t>
                </a:r>
                <a:r>
                  <a:rPr lang="en-US" sz="2400" dirty="0">
                    <a:effectLst/>
                    <a:latin typeface="Times New Roman"/>
                    <a:ea typeface="Times New Roman"/>
                  </a:rPr>
                  <a:t>, </a:t>
                </a:r>
                <a:r>
                  <a:rPr lang="en-US" sz="2400" u="sng" dirty="0">
                    <a:effectLst/>
                    <a:latin typeface="Times New Roman"/>
                    <a:ea typeface="Times New Roman"/>
                  </a:rPr>
                  <a:t>initial metallurgical condition</a:t>
                </a:r>
                <a:r>
                  <a:rPr lang="en-US" sz="2400" dirty="0">
                    <a:effectLst/>
                    <a:latin typeface="Times New Roman"/>
                    <a:ea typeface="Times New Roman"/>
                  </a:rPr>
                  <a:t>, the </a:t>
                </a:r>
                <a:r>
                  <a:rPr lang="en-US" sz="2400" u="sng" dirty="0">
                    <a:effectLst/>
                    <a:latin typeface="Times New Roman"/>
                    <a:ea typeface="Times New Roman"/>
                  </a:rPr>
                  <a:t>final size</a:t>
                </a:r>
                <a:r>
                  <a:rPr lang="en-US" sz="2400" dirty="0">
                    <a:effectLst/>
                    <a:latin typeface="Times New Roman"/>
                    <a:ea typeface="Times New Roman"/>
                  </a:rPr>
                  <a:t> and </a:t>
                </a:r>
                <a:r>
                  <a:rPr lang="en-US" sz="2400" u="sng" dirty="0">
                    <a:effectLst/>
                    <a:latin typeface="Times New Roman"/>
                    <a:ea typeface="Times New Roman"/>
                  </a:rPr>
                  <a:t>mechanical properties desired</a:t>
                </a:r>
                <a:r>
                  <a:rPr lang="en-US" sz="2400" dirty="0">
                    <a:effectLst/>
                    <a:latin typeface="Times New Roman"/>
                    <a:ea typeface="Times New Roman"/>
                  </a:rPr>
                  <a:t>, </a:t>
                </a:r>
                <a:r>
                  <a:rPr lang="en-US" sz="2400" u="sng" dirty="0">
                    <a:effectLst/>
                    <a:latin typeface="Times New Roman"/>
                    <a:ea typeface="Times New Roman"/>
                  </a:rPr>
                  <a:t>die design</a:t>
                </a:r>
                <a:r>
                  <a:rPr lang="en-US" sz="2400" dirty="0">
                    <a:effectLst/>
                    <a:latin typeface="Times New Roman"/>
                    <a:ea typeface="Times New Roman"/>
                  </a:rPr>
                  <a:t> and </a:t>
                </a:r>
                <a:r>
                  <a:rPr lang="en-US" sz="2400" u="sng" dirty="0">
                    <a:effectLst/>
                    <a:latin typeface="Times New Roman"/>
                    <a:ea typeface="Times New Roman"/>
                  </a:rPr>
                  <a:t>lubrication efficiency</a:t>
                </a:r>
                <a:r>
                  <a:rPr lang="en-US" sz="2400" dirty="0">
                    <a:effectLst/>
                    <a:latin typeface="Times New Roman"/>
                    <a:ea typeface="Times New Roman"/>
                  </a:rPr>
                  <a:t>. The percent of area reduction per pass can range from near zero to 50%.</a:t>
                </a:r>
                <a:endParaRPr lang="en-US" sz="2400" dirty="0">
                  <a:effectLst/>
                  <a:latin typeface="Arial"/>
                  <a:ea typeface="Times New Roman"/>
                </a:endParaRPr>
              </a:p>
            </p:txBody>
          </p:sp>
        </mc:Choice>
        <mc:Fallback xmlns="">
          <p:sp>
            <p:nvSpPr>
              <p:cNvPr id="2" name="Rectangle 1"/>
              <p:cNvSpPr>
                <a:spLocks noRot="1" noChangeAspect="1" noMove="1" noResize="1" noEditPoints="1" noAdjustHandles="1" noChangeArrowheads="1" noChangeShapeType="1" noTextEdit="1"/>
              </p:cNvSpPr>
              <p:nvPr/>
            </p:nvSpPr>
            <p:spPr>
              <a:xfrm>
                <a:off x="581297" y="228600"/>
                <a:ext cx="8077200" cy="6377451"/>
              </a:xfrm>
              <a:prstGeom prst="rect">
                <a:avLst/>
              </a:prstGeom>
              <a:blipFill rotWithShape="1">
                <a:blip r:embed="rId2"/>
                <a:stretch>
                  <a:fillRect l="-1509" t="-956" r="-1208" b="-1147"/>
                </a:stretch>
              </a:blipFill>
            </p:spPr>
            <p:txBody>
              <a:bodyPr/>
              <a:lstStyle/>
              <a:p>
                <a:r>
                  <a:rPr lang="en-US">
                    <a:noFill/>
                  </a:rPr>
                  <a:t> </a:t>
                </a:r>
              </a:p>
            </p:txBody>
          </p:sp>
        </mc:Fallback>
      </mc:AlternateContent>
    </p:spTree>
    <p:extLst>
      <p:ext uri="{BB962C8B-B14F-4D97-AF65-F5344CB8AC3E}">
        <p14:creationId xmlns:p14="http://schemas.microsoft.com/office/powerpoint/2010/main" val="1098576458"/>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8600" y="228600"/>
                <a:ext cx="8610600" cy="6066469"/>
              </a:xfrm>
              <a:prstGeom prst="rect">
                <a:avLst/>
              </a:prstGeom>
            </p:spPr>
            <p:txBody>
              <a:bodyPr wrap="square">
                <a:spAutoFit/>
              </a:bodyPr>
              <a:lstStyle/>
              <a:p>
                <a:pPr algn="just">
                  <a:spcAft>
                    <a:spcPts val="0"/>
                  </a:spcAft>
                </a:pPr>
                <a:r>
                  <a:rPr lang="en-US" sz="2800" b="1" dirty="0">
                    <a:latin typeface="Times New Roman"/>
                    <a:ea typeface="Times New Roman"/>
                    <a:cs typeface="Times New Roman"/>
                  </a:rPr>
                  <a:t>7-2 Die pull </a:t>
                </a:r>
                <a:endParaRPr lang="en-US" sz="2800" b="1" dirty="0" smtClean="0">
                  <a:latin typeface="Times New Roman"/>
                  <a:ea typeface="Times New Roman"/>
                  <a:cs typeface="Times New Roman"/>
                </a:endParaRPr>
              </a:p>
              <a:p>
                <a:pPr algn="just">
                  <a:spcAft>
                    <a:spcPts val="0"/>
                  </a:spcAft>
                </a:pPr>
                <a:endParaRPr lang="en-US" sz="2800" dirty="0">
                  <a:effectLst/>
                  <a:latin typeface="Arial"/>
                  <a:ea typeface="Times New Roman"/>
                </a:endParaRPr>
              </a:p>
              <a:p>
                <a:pPr algn="just"/>
                <a:r>
                  <a:rPr lang="en-US" sz="2400" dirty="0">
                    <a:effectLst/>
                    <a:latin typeface="Times New Roman"/>
                    <a:ea typeface="Times New Roman"/>
                  </a:rPr>
                  <a:t>          The force required to pull the stock through the die (under frictionless conditions) can be computed as follows. </a:t>
                </a:r>
                <a:endParaRPr lang="en-US" sz="2400" dirty="0">
                  <a:effectLst/>
                  <a:latin typeface="Arial"/>
                  <a:ea typeface="Times New Roman"/>
                </a:endParaRPr>
              </a:p>
              <a:p>
                <a:r>
                  <a:rPr lang="en-US" sz="2400" dirty="0">
                    <a:effectLst/>
                    <a:latin typeface="Times New Roman"/>
                    <a:ea typeface="Times New Roman"/>
                  </a:rPr>
                  <a:t>             </a:t>
                </a:r>
                <a:r>
                  <a:rPr lang="en-US" sz="2400" b="1" dirty="0">
                    <a:effectLst/>
                    <a:latin typeface="Times New Roman"/>
                    <a:ea typeface="Times New Roman"/>
                  </a:rPr>
                  <a:t>F = </a:t>
                </a:r>
                <a:r>
                  <a:rPr lang="en-US" sz="2400" b="1" dirty="0" err="1">
                    <a:effectLst/>
                    <a:latin typeface="Times New Roman"/>
                    <a:ea typeface="Times New Roman"/>
                  </a:rPr>
                  <a:t>Y</a:t>
                </a:r>
                <a:r>
                  <a:rPr lang="en-US" sz="2400" b="1" baseline="-25000" dirty="0" err="1">
                    <a:effectLst/>
                    <a:latin typeface="Times New Roman"/>
                    <a:ea typeface="Times New Roman"/>
                  </a:rPr>
                  <a:t>avg</a:t>
                </a:r>
                <a:r>
                  <a:rPr lang="en-US" sz="2400" b="1" dirty="0">
                    <a:effectLst/>
                    <a:latin typeface="Times New Roman"/>
                    <a:ea typeface="Times New Roman"/>
                  </a:rPr>
                  <a:t>. </a:t>
                </a:r>
                <a:r>
                  <a:rPr lang="en-US" sz="2400" b="1" dirty="0" err="1">
                    <a:effectLst/>
                    <a:latin typeface="Times New Roman"/>
                    <a:ea typeface="Times New Roman"/>
                  </a:rPr>
                  <a:t>A</a:t>
                </a:r>
                <a:r>
                  <a:rPr lang="en-US" sz="2400" b="1" baseline="-25000" dirty="0" err="1">
                    <a:effectLst/>
                    <a:latin typeface="Times New Roman"/>
                    <a:ea typeface="Times New Roman"/>
                  </a:rPr>
                  <a:t>f</a:t>
                </a:r>
                <a:r>
                  <a:rPr lang="en-US" sz="2400" b="1" dirty="0">
                    <a:effectLst/>
                    <a:latin typeface="Times New Roman"/>
                    <a:ea typeface="Times New Roman"/>
                  </a:rPr>
                  <a:t>. </a:t>
                </a:r>
                <a:r>
                  <a:rPr lang="en-US" sz="2400" b="1" dirty="0" err="1">
                    <a:effectLst/>
                    <a:latin typeface="Times New Roman"/>
                    <a:ea typeface="Times New Roman"/>
                  </a:rPr>
                  <a:t>ln</a:t>
                </a:r>
                <a14:m>
                  <m:oMath xmlns:m="http://schemas.openxmlformats.org/officeDocument/2006/math">
                    <m:d>
                      <m:dPr>
                        <m:begChr m:val="["/>
                        <m:endChr m:val="]"/>
                        <m:ctrlPr>
                          <a:rPr lang="en-US" sz="2400" b="1" i="1">
                            <a:effectLst/>
                            <a:latin typeface="Cambria Math"/>
                            <a:ea typeface="Times New Roman"/>
                            <a:cs typeface="Times New Roman"/>
                          </a:rPr>
                        </m:ctrlPr>
                      </m:dPr>
                      <m:e>
                        <m:f>
                          <m:fPr>
                            <m:ctrlPr>
                              <a:rPr lang="en-US" sz="2400" b="1" i="1">
                                <a:effectLst/>
                                <a:latin typeface="Cambria Math"/>
                                <a:ea typeface="Times New Roman"/>
                                <a:cs typeface="Times New Roman"/>
                              </a:rPr>
                            </m:ctrlPr>
                          </m:fPr>
                          <m:num>
                            <m:sSub>
                              <m:sSubPr>
                                <m:ctrlPr>
                                  <a:rPr lang="en-US" sz="2400" b="1" i="1">
                                    <a:effectLst/>
                                    <a:latin typeface="Cambria Math"/>
                                    <a:ea typeface="Times New Roman"/>
                                    <a:cs typeface="Times New Roman"/>
                                  </a:rPr>
                                </m:ctrlPr>
                              </m:sSubPr>
                              <m:e>
                                <m:r>
                                  <a:rPr lang="en-US" sz="2400" b="1" i="1">
                                    <a:effectLst/>
                                    <a:latin typeface="Cambria Math"/>
                                    <a:ea typeface="Times New Roman"/>
                                    <a:cs typeface="Times New Roman"/>
                                  </a:rPr>
                                  <m:t>𝑨</m:t>
                                </m:r>
                              </m:e>
                              <m:sub>
                                <m:r>
                                  <a:rPr lang="en-US" sz="2400" b="1" i="1">
                                    <a:effectLst/>
                                    <a:latin typeface="Cambria Math"/>
                                    <a:ea typeface="Times New Roman"/>
                                    <a:cs typeface="Times New Roman"/>
                                  </a:rPr>
                                  <m:t>𝒐</m:t>
                                </m:r>
                              </m:sub>
                            </m:sSub>
                          </m:num>
                          <m:den>
                            <m:sSub>
                              <m:sSubPr>
                                <m:ctrlPr>
                                  <a:rPr lang="en-US" sz="2400" b="1" i="1">
                                    <a:effectLst/>
                                    <a:latin typeface="Cambria Math"/>
                                    <a:ea typeface="Times New Roman"/>
                                    <a:cs typeface="Times New Roman"/>
                                  </a:rPr>
                                </m:ctrlPr>
                              </m:sSubPr>
                              <m:e>
                                <m:r>
                                  <a:rPr lang="en-US" sz="2400" b="1" i="1">
                                    <a:effectLst/>
                                    <a:latin typeface="Cambria Math"/>
                                    <a:ea typeface="Times New Roman"/>
                                    <a:cs typeface="Times New Roman"/>
                                  </a:rPr>
                                  <m:t>𝑨</m:t>
                                </m:r>
                              </m:e>
                              <m:sub>
                                <m:r>
                                  <a:rPr lang="en-US" sz="2400" b="1" i="1">
                                    <a:effectLst/>
                                    <a:latin typeface="Cambria Math"/>
                                    <a:ea typeface="Times New Roman"/>
                                    <a:cs typeface="Times New Roman"/>
                                  </a:rPr>
                                  <m:t>𝒇</m:t>
                                </m:r>
                              </m:sub>
                            </m:sSub>
                          </m:den>
                        </m:f>
                      </m:e>
                    </m:d>
                  </m:oMath>
                </a14:m>
                <a:endParaRPr lang="en-US" sz="2400" dirty="0">
                  <a:effectLst/>
                  <a:latin typeface="Arial"/>
                  <a:ea typeface="Times New Roman"/>
                </a:endParaRPr>
              </a:p>
              <a:p>
                <a:pPr>
                  <a:spcAft>
                    <a:spcPts val="0"/>
                  </a:spcAft>
                </a:pPr>
                <a:r>
                  <a:rPr lang="en-US" sz="2400" dirty="0">
                    <a:effectLst/>
                    <a:latin typeface="Times New Roman"/>
                    <a:ea typeface="Times New Roman"/>
                  </a:rPr>
                  <a:t>Where   </a:t>
                </a:r>
                <a:r>
                  <a:rPr lang="en-US" sz="2400" b="1" dirty="0">
                    <a:effectLst/>
                    <a:latin typeface="Times New Roman"/>
                    <a:ea typeface="Times New Roman"/>
                  </a:rPr>
                  <a:t>F</a:t>
                </a:r>
                <a:r>
                  <a:rPr lang="en-US" sz="2400" dirty="0">
                    <a:effectLst/>
                    <a:latin typeface="Times New Roman"/>
                    <a:ea typeface="Times New Roman"/>
                  </a:rPr>
                  <a:t> = die pull, i.e. the force required to pull the stock through the die </a:t>
                </a:r>
                <a:endParaRPr lang="en-US" sz="2400" dirty="0">
                  <a:effectLst/>
                  <a:latin typeface="Arial"/>
                  <a:ea typeface="Times New Roman"/>
                </a:endParaRPr>
              </a:p>
              <a:p>
                <a:pPr>
                  <a:spcAft>
                    <a:spcPts val="0"/>
                  </a:spcAft>
                </a:pPr>
                <a:r>
                  <a:rPr lang="en-US" sz="2400" dirty="0">
                    <a:effectLst/>
                    <a:latin typeface="Times New Roman"/>
                    <a:ea typeface="Times New Roman"/>
                  </a:rPr>
                  <a:t>             </a:t>
                </a:r>
                <a:r>
                  <a:rPr lang="en-US" sz="2400" b="1" dirty="0" err="1">
                    <a:effectLst/>
                    <a:latin typeface="Times New Roman"/>
                    <a:ea typeface="Times New Roman"/>
                  </a:rPr>
                  <a:t>Y</a:t>
                </a:r>
                <a:r>
                  <a:rPr lang="en-US" sz="2400" b="1" baseline="-25000" dirty="0" err="1">
                    <a:effectLst/>
                    <a:latin typeface="Times New Roman"/>
                    <a:ea typeface="Times New Roman"/>
                  </a:rPr>
                  <a:t>avg</a:t>
                </a:r>
                <a:r>
                  <a:rPr lang="en-US" sz="2400" b="1" baseline="-25000" dirty="0">
                    <a:effectLst/>
                    <a:latin typeface="Times New Roman"/>
                    <a:ea typeface="Times New Roman"/>
                  </a:rPr>
                  <a:t> </a:t>
                </a:r>
                <a:r>
                  <a:rPr lang="en-US" sz="2400" dirty="0">
                    <a:effectLst/>
                    <a:latin typeface="Times New Roman"/>
                    <a:ea typeface="Times New Roman"/>
                  </a:rPr>
                  <a:t>= average true stress of the material in the die gap </a:t>
                </a:r>
                <a:endParaRPr lang="en-US" sz="2400" dirty="0">
                  <a:effectLst/>
                  <a:latin typeface="Arial"/>
                  <a:ea typeface="Times New Roman"/>
                </a:endParaRPr>
              </a:p>
              <a:p>
                <a:pPr>
                  <a:spcAft>
                    <a:spcPts val="0"/>
                  </a:spcAft>
                </a:pPr>
                <a:r>
                  <a:rPr lang="en-US" sz="2400" dirty="0">
                    <a:effectLst/>
                    <a:latin typeface="Times New Roman"/>
                    <a:ea typeface="Times New Roman"/>
                  </a:rPr>
                  <a:t>             </a:t>
                </a:r>
                <a:r>
                  <a:rPr lang="en-US" sz="2400" b="1" dirty="0" err="1">
                    <a:effectLst/>
                    <a:latin typeface="Times New Roman"/>
                    <a:ea typeface="Times New Roman"/>
                  </a:rPr>
                  <a:t>A</a:t>
                </a:r>
                <a:r>
                  <a:rPr lang="en-US" sz="2400" b="1" baseline="-25000" dirty="0" err="1">
                    <a:effectLst/>
                    <a:latin typeface="Times New Roman"/>
                    <a:ea typeface="Times New Roman"/>
                  </a:rPr>
                  <a:t>o</a:t>
                </a:r>
                <a:r>
                  <a:rPr lang="en-US" sz="2400" dirty="0">
                    <a:effectLst/>
                    <a:latin typeface="Times New Roman"/>
                    <a:ea typeface="Times New Roman"/>
                  </a:rPr>
                  <a:t> , </a:t>
                </a:r>
                <a:r>
                  <a:rPr lang="en-US" sz="2400" b="1" dirty="0" err="1">
                    <a:effectLst/>
                    <a:latin typeface="Times New Roman"/>
                    <a:ea typeface="Times New Roman"/>
                  </a:rPr>
                  <a:t>A</a:t>
                </a:r>
                <a:r>
                  <a:rPr lang="en-US" sz="2400" b="1" baseline="-25000" dirty="0" err="1">
                    <a:effectLst/>
                    <a:latin typeface="Times New Roman"/>
                    <a:ea typeface="Times New Roman"/>
                  </a:rPr>
                  <a:t>f</a:t>
                </a:r>
                <a:r>
                  <a:rPr lang="en-US" sz="2400" dirty="0">
                    <a:effectLst/>
                    <a:latin typeface="Times New Roman"/>
                    <a:ea typeface="Times New Roman"/>
                  </a:rPr>
                  <a:t> = original and final areas of cross section of material. Alternatively, the following expression can be used </a:t>
                </a:r>
                <a:endParaRPr lang="en-US" sz="2400" dirty="0">
                  <a:effectLst/>
                  <a:latin typeface="Arial"/>
                  <a:ea typeface="Times New Roman"/>
                </a:endParaRPr>
              </a:p>
              <a:p>
                <a:pPr>
                  <a:spcAft>
                    <a:spcPts val="0"/>
                  </a:spcAft>
                </a:pPr>
                <a:r>
                  <a:rPr lang="en-US" sz="2400" b="1" dirty="0">
                    <a:effectLst/>
                    <a:latin typeface="Times New Roman"/>
                    <a:ea typeface="Times New Roman"/>
                  </a:rPr>
                  <a:t>               F = C </a:t>
                </a:r>
                <a:r>
                  <a:rPr lang="en-US" sz="2400" b="1" dirty="0">
                    <a:effectLst/>
                    <a:latin typeface="Times New Roman"/>
                    <a:ea typeface="Times New Roman"/>
                    <a:cs typeface="Times New Roman"/>
                  </a:rPr>
                  <a:t>S</a:t>
                </a:r>
                <a:r>
                  <a:rPr lang="en-US" sz="2400" b="1" baseline="-25000" dirty="0">
                    <a:effectLst/>
                    <a:latin typeface="Times New Roman"/>
                    <a:ea typeface="Times New Roman"/>
                  </a:rPr>
                  <a:t>t</a:t>
                </a:r>
                <a:r>
                  <a:rPr lang="en-US" sz="2400" b="1" dirty="0">
                    <a:effectLst/>
                    <a:latin typeface="Times New Roman"/>
                    <a:ea typeface="Times New Roman"/>
                  </a:rPr>
                  <a:t> (</a:t>
                </a:r>
                <a:r>
                  <a:rPr lang="en-US" sz="2400" b="1" dirty="0" err="1">
                    <a:effectLst/>
                    <a:latin typeface="Times New Roman"/>
                    <a:ea typeface="Times New Roman"/>
                  </a:rPr>
                  <a:t>A</a:t>
                </a:r>
                <a:r>
                  <a:rPr lang="en-US" sz="2400" b="1" baseline="-25000" dirty="0" err="1">
                    <a:effectLst/>
                    <a:latin typeface="Times New Roman"/>
                    <a:ea typeface="Times New Roman"/>
                  </a:rPr>
                  <a:t>o</a:t>
                </a:r>
                <a:r>
                  <a:rPr lang="en-US" sz="2400" b="1" baseline="-25000" dirty="0">
                    <a:effectLst/>
                    <a:latin typeface="Times New Roman"/>
                    <a:ea typeface="Times New Roman"/>
                  </a:rPr>
                  <a:t> </a:t>
                </a:r>
                <a:r>
                  <a:rPr lang="en-US" sz="2400" b="1" dirty="0">
                    <a:effectLst/>
                    <a:latin typeface="Times New Roman"/>
                    <a:ea typeface="Times New Roman"/>
                    <a:cs typeface="Times New Roman"/>
                  </a:rPr>
                  <a:t>-</a:t>
                </a:r>
                <a:r>
                  <a:rPr lang="en-US" sz="2400" b="1" dirty="0">
                    <a:effectLst/>
                    <a:latin typeface="Times New Roman"/>
                    <a:ea typeface="Times New Roman"/>
                  </a:rPr>
                  <a:t> </a:t>
                </a:r>
                <a:r>
                  <a:rPr lang="en-US" sz="2400" b="1" dirty="0" err="1">
                    <a:effectLst/>
                    <a:latin typeface="Times New Roman"/>
                    <a:ea typeface="Times New Roman"/>
                  </a:rPr>
                  <a:t>A</a:t>
                </a:r>
                <a:r>
                  <a:rPr lang="en-US" sz="2400" b="1" baseline="-25000" dirty="0" err="1">
                    <a:effectLst/>
                    <a:latin typeface="Times New Roman"/>
                    <a:ea typeface="Times New Roman"/>
                  </a:rPr>
                  <a:t>f</a:t>
                </a:r>
                <a:r>
                  <a:rPr lang="en-US" sz="2400" b="1" dirty="0">
                    <a:effectLst/>
                    <a:latin typeface="Times New Roman"/>
                    <a:ea typeface="Times New Roman"/>
                  </a:rPr>
                  <a:t> ) </a:t>
                </a:r>
                <a:endParaRPr lang="en-US" sz="2400" dirty="0">
                  <a:effectLst/>
                  <a:latin typeface="Arial"/>
                  <a:ea typeface="Times New Roman"/>
                </a:endParaRPr>
              </a:p>
              <a:p>
                <a:pPr algn="just">
                  <a:spcAft>
                    <a:spcPts val="0"/>
                  </a:spcAft>
                </a:pPr>
                <a:r>
                  <a:rPr lang="en-US" sz="2400" dirty="0">
                    <a:effectLst/>
                    <a:latin typeface="Times New Roman"/>
                    <a:ea typeface="Times New Roman"/>
                  </a:rPr>
                  <a:t>where </a:t>
                </a:r>
                <a:r>
                  <a:rPr lang="en-US" sz="2400" b="1" dirty="0">
                    <a:effectLst/>
                    <a:latin typeface="Times New Roman"/>
                    <a:ea typeface="Times New Roman"/>
                  </a:rPr>
                  <a:t>C </a:t>
                </a:r>
                <a:r>
                  <a:rPr lang="en-US" sz="2400" dirty="0">
                    <a:effectLst/>
                    <a:latin typeface="Times New Roman"/>
                    <a:ea typeface="Times New Roman"/>
                  </a:rPr>
                  <a:t>is a constant whose value is in the range </a:t>
                </a:r>
                <a:r>
                  <a:rPr lang="en-US" sz="2400" b="1" dirty="0">
                    <a:effectLst/>
                    <a:latin typeface="Times New Roman"/>
                    <a:ea typeface="Times New Roman"/>
                  </a:rPr>
                  <a:t>1.5 </a:t>
                </a:r>
                <a:r>
                  <a:rPr lang="en-US" sz="2400" dirty="0">
                    <a:effectLst/>
                    <a:latin typeface="Times New Roman"/>
                    <a:ea typeface="Times New Roman"/>
                  </a:rPr>
                  <a:t>to</a:t>
                </a:r>
                <a:r>
                  <a:rPr lang="en-US" sz="2400" b="1" dirty="0">
                    <a:effectLst/>
                    <a:latin typeface="Times New Roman"/>
                    <a:ea typeface="Times New Roman"/>
                  </a:rPr>
                  <a:t> 3.0</a:t>
                </a:r>
                <a:r>
                  <a:rPr lang="en-US" sz="2400" dirty="0">
                    <a:effectLst/>
                    <a:latin typeface="Times New Roman"/>
                    <a:ea typeface="Times New Roman"/>
                  </a:rPr>
                  <a:t> depending upon </a:t>
                </a:r>
                <a:r>
                  <a:rPr lang="en-US" sz="2400" dirty="0" smtClean="0">
                    <a:effectLst/>
                    <a:latin typeface="Times New Roman"/>
                    <a:ea typeface="Times New Roman"/>
                  </a:rPr>
                  <a:t>the</a:t>
                </a:r>
                <a:r>
                  <a:rPr lang="en-US" sz="2400" dirty="0" smtClean="0">
                    <a:effectLst/>
                    <a:latin typeface="Times New Roman"/>
                    <a:ea typeface="Times New Roman"/>
                    <a:cs typeface="Times New Roman"/>
                  </a:rPr>
                  <a:t> </a:t>
                </a:r>
                <a:r>
                  <a:rPr lang="en-US" sz="2400" dirty="0">
                    <a:effectLst/>
                    <a:latin typeface="Times New Roman"/>
                    <a:ea typeface="Times New Roman"/>
                    <a:cs typeface="Times New Roman"/>
                  </a:rPr>
                  <a:t>%</a:t>
                </a:r>
                <a:r>
                  <a:rPr lang="en-US" sz="2400" dirty="0">
                    <a:effectLst/>
                    <a:latin typeface="Times New Roman"/>
                    <a:ea typeface="Times New Roman"/>
                  </a:rPr>
                  <a:t> area reduction, (lower value for higher % reduction), and </a:t>
                </a:r>
                <a:r>
                  <a:rPr lang="en-US" sz="2400" b="1" dirty="0">
                    <a:effectLst/>
                    <a:latin typeface="Times New Roman"/>
                    <a:ea typeface="Times New Roman"/>
                    <a:cs typeface="Times New Roman"/>
                  </a:rPr>
                  <a:t>S</a:t>
                </a:r>
                <a:r>
                  <a:rPr lang="en-US" sz="2400" b="1" baseline="-25000" dirty="0">
                    <a:effectLst/>
                    <a:latin typeface="Times New Roman"/>
                    <a:ea typeface="Times New Roman"/>
                  </a:rPr>
                  <a:t>t</a:t>
                </a:r>
                <a:r>
                  <a:rPr lang="en-US" sz="2400" dirty="0">
                    <a:effectLst/>
                    <a:latin typeface="Times New Roman"/>
                    <a:ea typeface="Times New Roman"/>
                  </a:rPr>
                  <a:t> is tensile strength of material before drawing. </a:t>
                </a:r>
                <a:endParaRPr lang="en-US" sz="2400" dirty="0">
                  <a:effectLst/>
                  <a:latin typeface="Arial"/>
                  <a:ea typeface="Times New Roman"/>
                </a:endParaRPr>
              </a:p>
              <a:p>
                <a:pPr algn="just"/>
                <a:r>
                  <a:rPr lang="en-US" sz="2400" dirty="0">
                    <a:effectLst/>
                    <a:latin typeface="Times New Roman"/>
                    <a:ea typeface="Times New Roman"/>
                  </a:rPr>
                  <a:t>The pull force determines the machine capacity needed. </a:t>
                </a:r>
                <a:endParaRPr lang="en-US" sz="2400" dirty="0">
                  <a:effectLst/>
                  <a:latin typeface="Arial"/>
                  <a:ea typeface="Times New Roman"/>
                </a:endParaRPr>
              </a:p>
            </p:txBody>
          </p:sp>
        </mc:Choice>
        <mc:Fallback xmlns="">
          <p:sp>
            <p:nvSpPr>
              <p:cNvPr id="2" name="Rectangle 1"/>
              <p:cNvSpPr>
                <a:spLocks noRot="1" noChangeAspect="1" noMove="1" noResize="1" noEditPoints="1" noAdjustHandles="1" noChangeArrowheads="1" noChangeShapeType="1" noTextEdit="1"/>
              </p:cNvSpPr>
              <p:nvPr/>
            </p:nvSpPr>
            <p:spPr>
              <a:xfrm>
                <a:off x="228600" y="228600"/>
                <a:ext cx="8610600" cy="6066469"/>
              </a:xfrm>
              <a:prstGeom prst="rect">
                <a:avLst/>
              </a:prstGeom>
              <a:blipFill rotWithShape="1">
                <a:blip r:embed="rId2"/>
                <a:stretch>
                  <a:fillRect l="-1487" t="-1005" r="-1487" b="-1307"/>
                </a:stretch>
              </a:blipFill>
            </p:spPr>
            <p:txBody>
              <a:bodyPr/>
              <a:lstStyle/>
              <a:p>
                <a:r>
                  <a:rPr lang="en-US">
                    <a:noFill/>
                  </a:rPr>
                  <a:t> </a:t>
                </a:r>
              </a:p>
            </p:txBody>
          </p:sp>
        </mc:Fallback>
      </mc:AlternateContent>
    </p:spTree>
    <p:extLst>
      <p:ext uri="{BB962C8B-B14F-4D97-AF65-F5344CB8AC3E}">
        <p14:creationId xmlns:p14="http://schemas.microsoft.com/office/powerpoint/2010/main" val="2133599398"/>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4495800" cy="4524315"/>
          </a:xfrm>
          <a:prstGeom prst="rect">
            <a:avLst/>
          </a:prstGeom>
        </p:spPr>
        <p:txBody>
          <a:bodyPr wrap="square">
            <a:spAutoFit/>
          </a:bodyPr>
          <a:lstStyle/>
          <a:p>
            <a:pPr>
              <a:spcAft>
                <a:spcPts val="0"/>
              </a:spcAft>
            </a:pPr>
            <a:r>
              <a:rPr lang="en-US" sz="2400" b="1" u="sng" dirty="0">
                <a:latin typeface="Times New Roman"/>
                <a:ea typeface="Times New Roman"/>
              </a:rPr>
              <a:t>8- </a:t>
            </a:r>
            <a:r>
              <a:rPr lang="en-US" sz="2400" b="1" u="sng" dirty="0" smtClean="0">
                <a:latin typeface="Times New Roman"/>
                <a:ea typeface="Times New Roman"/>
              </a:rPr>
              <a:t>EMBOSSING</a:t>
            </a:r>
          </a:p>
          <a:p>
            <a:pPr>
              <a:spcAft>
                <a:spcPts val="0"/>
              </a:spcAft>
            </a:pPr>
            <a:endParaRPr lang="en-US" sz="2400" dirty="0">
              <a:latin typeface="Arial"/>
              <a:ea typeface="Times New Roman"/>
            </a:endParaRPr>
          </a:p>
          <a:p>
            <a:pPr algn="just">
              <a:spcAft>
                <a:spcPts val="0"/>
              </a:spcAft>
            </a:pPr>
            <a:r>
              <a:rPr lang="en-US" sz="2400" dirty="0">
                <a:latin typeface="Times New Roman"/>
                <a:ea typeface="Times New Roman"/>
              </a:rPr>
              <a:t>Embossing is an operation in which sheet metal is drawn to shallow depths with male and female matching dies,</a:t>
            </a:r>
            <a:r>
              <a:rPr lang="en-US" sz="2400" b="1" dirty="0">
                <a:latin typeface="Times New Roman"/>
                <a:ea typeface="Times New Roman"/>
              </a:rPr>
              <a:t> Fig 6.9</a:t>
            </a:r>
            <a:r>
              <a:rPr lang="en-US" sz="2400" dirty="0">
                <a:latin typeface="Times New Roman"/>
                <a:ea typeface="Times New Roman"/>
              </a:rPr>
              <a:t>. The operation is carried out mostly for the purpose of stiffening flat panels. The operation is also sometimes used for making decoration items like number plates or name plates, jewelry, etc.</a:t>
            </a:r>
            <a:endParaRPr lang="en-US" sz="2400" dirty="0">
              <a:effectLst/>
              <a:latin typeface="Arial"/>
              <a:ea typeface="Times New Roman"/>
            </a:endParaRPr>
          </a:p>
        </p:txBody>
      </p:sp>
      <p:pic>
        <p:nvPicPr>
          <p:cNvPr id="3" name="صورة 6" descr="66.bmp"/>
          <p:cNvPicPr/>
          <p:nvPr/>
        </p:nvPicPr>
        <p:blipFill>
          <a:blip r:embed="rId2"/>
          <a:stretch>
            <a:fillRect/>
          </a:stretch>
        </p:blipFill>
        <p:spPr>
          <a:xfrm>
            <a:off x="5029200" y="457200"/>
            <a:ext cx="4038600" cy="4249855"/>
          </a:xfrm>
          <a:prstGeom prst="rect">
            <a:avLst/>
          </a:prstGeom>
        </p:spPr>
      </p:pic>
      <p:sp>
        <p:nvSpPr>
          <p:cNvPr id="4" name="Rectangle 3"/>
          <p:cNvSpPr/>
          <p:nvPr/>
        </p:nvSpPr>
        <p:spPr>
          <a:xfrm>
            <a:off x="838200" y="5029200"/>
            <a:ext cx="8077200" cy="830997"/>
          </a:xfrm>
          <a:prstGeom prst="rect">
            <a:avLst/>
          </a:prstGeom>
        </p:spPr>
        <p:txBody>
          <a:bodyPr wrap="square">
            <a:spAutoFit/>
          </a:bodyPr>
          <a:lstStyle/>
          <a:p>
            <a:r>
              <a:rPr lang="en-US" sz="2400" dirty="0">
                <a:latin typeface="Times New Roman"/>
                <a:ea typeface="Times New Roman"/>
              </a:rPr>
              <a:t>Embossing operation with two dies. Letters, numbers and designs on sheet-metal parts can be produced by this operation.</a:t>
            </a:r>
            <a:endParaRPr lang="en-US" sz="2400" dirty="0"/>
          </a:p>
        </p:txBody>
      </p:sp>
    </p:spTree>
    <p:extLst>
      <p:ext uri="{BB962C8B-B14F-4D97-AF65-F5344CB8AC3E}">
        <p14:creationId xmlns:p14="http://schemas.microsoft.com/office/powerpoint/2010/main" val="1383281986"/>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11306"/>
            <a:ext cx="8382000" cy="5115246"/>
          </a:xfrm>
          <a:prstGeom prst="rect">
            <a:avLst/>
          </a:prstGeom>
        </p:spPr>
        <p:txBody>
          <a:bodyPr wrap="square">
            <a:spAutoFit/>
          </a:bodyPr>
          <a:lstStyle/>
          <a:p>
            <a:pPr>
              <a:spcAft>
                <a:spcPts val="0"/>
              </a:spcAft>
            </a:pPr>
            <a:r>
              <a:rPr lang="en-US" sz="2400" b="1" u="sng" dirty="0">
                <a:latin typeface="Times New Roman"/>
                <a:ea typeface="Times New Roman"/>
              </a:rPr>
              <a:t>9- COINING</a:t>
            </a:r>
            <a:endParaRPr lang="en-US" sz="2400" dirty="0">
              <a:latin typeface="Arial"/>
              <a:ea typeface="Times New Roman"/>
            </a:endParaRPr>
          </a:p>
          <a:p>
            <a:pPr algn="just">
              <a:spcAft>
                <a:spcPts val="0"/>
              </a:spcAft>
            </a:pPr>
            <a:r>
              <a:rPr lang="en-US" sz="2400" dirty="0">
                <a:latin typeface="Times New Roman"/>
                <a:ea typeface="Times New Roman"/>
              </a:rPr>
              <a:t>Coining is a severe metal squeezing operation in which the flow of metal occurs only at the top layers of the material and not throughout the values. The operation is carried out in closed dies mainly for the purpose of producing fine details such as needed in minting coins, and medal or jewelry making. The blank is kept in the die cavity and pressures as high as five to six times the strength of material are applied. Depending upon the details required to be coined on the part, more than one coining operations may be used.</a:t>
            </a:r>
            <a:endParaRPr lang="en-US" sz="2400" dirty="0">
              <a:latin typeface="Arial"/>
              <a:ea typeface="Times New Roman"/>
            </a:endParaRPr>
          </a:p>
          <a:p>
            <a:pPr>
              <a:lnSpc>
                <a:spcPct val="115000"/>
              </a:lnSpc>
              <a:spcAft>
                <a:spcPts val="1000"/>
              </a:spcAft>
              <a:tabLst>
                <a:tab pos="5339715" algn="l"/>
              </a:tabLst>
            </a:pPr>
            <a:r>
              <a:rPr lang="en-US" sz="2400" dirty="0">
                <a:latin typeface="Times New Roman"/>
                <a:ea typeface="Times New Roman"/>
                <a:cs typeface="Arial"/>
              </a:rPr>
              <a:t>The difference between coining and embossing is that the same design is created on both sides of the work piece in embossing (one side depressed and the other raised ), whereas in coining operation, a different design is created on each side of work piece.</a:t>
            </a:r>
            <a:r>
              <a:rPr lang="en-US" sz="2400" dirty="0">
                <a:ea typeface="Times New Roman"/>
                <a:cs typeface="Arial"/>
              </a:rPr>
              <a:t> </a:t>
            </a:r>
          </a:p>
        </p:txBody>
      </p:sp>
    </p:spTree>
    <p:extLst>
      <p:ext uri="{BB962C8B-B14F-4D97-AF65-F5344CB8AC3E}">
        <p14:creationId xmlns:p14="http://schemas.microsoft.com/office/powerpoint/2010/main" val="494232757"/>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2215991"/>
          </a:xfrm>
          <a:prstGeom prst="rect">
            <a:avLst/>
          </a:prstGeom>
        </p:spPr>
        <p:txBody>
          <a:bodyPr wrap="square">
            <a:spAutoFit/>
          </a:bodyPr>
          <a:lstStyle/>
          <a:p>
            <a:pPr>
              <a:lnSpc>
                <a:spcPct val="115000"/>
              </a:lnSpc>
              <a:tabLst>
                <a:tab pos="5339715" algn="l"/>
              </a:tabLst>
            </a:pPr>
            <a:r>
              <a:rPr lang="en-US" sz="2000" b="1" u="sng" dirty="0">
                <a:latin typeface="Times New Roman"/>
                <a:ea typeface="Times New Roman"/>
                <a:cs typeface="Arial"/>
              </a:rPr>
              <a:t>10- Lancing </a:t>
            </a:r>
            <a:endParaRPr lang="en-US" sz="2000" dirty="0">
              <a:ea typeface="Times New Roman"/>
              <a:cs typeface="Arial"/>
            </a:endParaRPr>
          </a:p>
          <a:p>
            <a:pPr algn="just">
              <a:lnSpc>
                <a:spcPct val="115000"/>
              </a:lnSpc>
              <a:tabLst>
                <a:tab pos="5339715" algn="l"/>
              </a:tabLst>
            </a:pPr>
            <a:r>
              <a:rPr lang="en-US" sz="2000" dirty="0">
                <a:latin typeface="Times New Roman"/>
                <a:ea typeface="Times New Roman"/>
                <a:cs typeface="Arial"/>
              </a:rPr>
              <a:t>  Lancing is a combined cutting and bending or cutting and forming operation performed in one step to partially separate the metal from the sheet. Several examples are shown in </a:t>
            </a:r>
            <a:r>
              <a:rPr lang="en-US" sz="2000" b="1" dirty="0">
                <a:latin typeface="Times New Roman"/>
                <a:ea typeface="Times New Roman"/>
                <a:cs typeface="Arial"/>
              </a:rPr>
              <a:t>Fig 6.10</a:t>
            </a:r>
            <a:r>
              <a:rPr lang="en-US" sz="2000" dirty="0">
                <a:latin typeface="Times New Roman"/>
                <a:ea typeface="Times New Roman"/>
                <a:cs typeface="Arial"/>
              </a:rPr>
              <a:t>.Among other applications, lancing is used to make louvers in sheet metal air vents for heating and air conditioning systems in buildings.</a:t>
            </a:r>
            <a:endParaRPr lang="en-US" sz="2000" dirty="0">
              <a:ea typeface="Times New Roman"/>
              <a:cs typeface="Aria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52700"/>
            <a:ext cx="2764971"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928" y="4103617"/>
            <a:ext cx="2464671" cy="222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531" y="4272426"/>
            <a:ext cx="2812869" cy="174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03919" y="2336125"/>
            <a:ext cx="2018501" cy="369332"/>
          </a:xfrm>
          <a:prstGeom prst="rect">
            <a:avLst/>
          </a:prstGeom>
        </p:spPr>
        <p:txBody>
          <a:bodyPr wrap="none">
            <a:spAutoFit/>
          </a:bodyPr>
          <a:lstStyle/>
          <a:p>
            <a:r>
              <a:rPr lang="en-US" dirty="0">
                <a:latin typeface="Times New Roman"/>
                <a:ea typeface="Times New Roman"/>
              </a:rPr>
              <a:t>cutting and bending</a:t>
            </a:r>
            <a:endParaRPr lang="en-US" dirty="0"/>
          </a:p>
        </p:txBody>
      </p:sp>
      <p:sp>
        <p:nvSpPr>
          <p:cNvPr id="5" name="Rectangle 4"/>
          <p:cNvSpPr/>
          <p:nvPr/>
        </p:nvSpPr>
        <p:spPr>
          <a:xfrm>
            <a:off x="4239431" y="3445030"/>
            <a:ext cx="3332964" cy="410882"/>
          </a:xfrm>
          <a:prstGeom prst="rect">
            <a:avLst/>
          </a:prstGeom>
        </p:spPr>
        <p:txBody>
          <a:bodyPr wrap="none">
            <a:spAutoFit/>
          </a:bodyPr>
          <a:lstStyle/>
          <a:p>
            <a:pPr algn="ctr">
              <a:lnSpc>
                <a:spcPct val="115000"/>
              </a:lnSpc>
              <a:tabLst>
                <a:tab pos="5339715" algn="l"/>
              </a:tabLst>
            </a:pPr>
            <a:r>
              <a:rPr lang="en-US" dirty="0">
                <a:latin typeface="Times New Roman"/>
                <a:ea typeface="Times New Roman"/>
                <a:cs typeface="Arial"/>
              </a:rPr>
              <a:t>two types of cutting and forming..</a:t>
            </a:r>
            <a:endParaRPr lang="en-US" sz="1600" dirty="0">
              <a:ea typeface="Times New Roman"/>
              <a:cs typeface="Arial"/>
            </a:endParaRPr>
          </a:p>
        </p:txBody>
      </p:sp>
    </p:spTree>
    <p:extLst>
      <p:ext uri="{BB962C8B-B14F-4D97-AF65-F5344CB8AC3E}">
        <p14:creationId xmlns:p14="http://schemas.microsoft.com/office/powerpoint/2010/main" val="3615214053"/>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674" y="838200"/>
            <a:ext cx="8534400" cy="3631763"/>
          </a:xfrm>
          <a:prstGeom prst="rect">
            <a:avLst/>
          </a:prstGeom>
        </p:spPr>
        <p:txBody>
          <a:bodyPr wrap="square">
            <a:spAutoFit/>
          </a:bodyPr>
          <a:lstStyle/>
          <a:p>
            <a:pPr algn="just">
              <a:lnSpc>
                <a:spcPct val="115000"/>
              </a:lnSpc>
              <a:tabLst>
                <a:tab pos="5339715" algn="l"/>
              </a:tabLst>
            </a:pPr>
            <a:r>
              <a:rPr lang="en-US" sz="2800" b="1" u="sng" dirty="0">
                <a:latin typeface="Times New Roman"/>
                <a:ea typeface="Times New Roman"/>
                <a:cs typeface="Arial"/>
              </a:rPr>
              <a:t>11- Twisting</a:t>
            </a:r>
            <a:r>
              <a:rPr lang="en-US" sz="2800" dirty="0">
                <a:latin typeface="Times New Roman"/>
                <a:ea typeface="Times New Roman"/>
                <a:cs typeface="Arial"/>
              </a:rPr>
              <a:t> </a:t>
            </a:r>
            <a:endParaRPr lang="en-US" sz="2800" dirty="0" smtClean="0">
              <a:latin typeface="Times New Roman"/>
              <a:ea typeface="Times New Roman"/>
              <a:cs typeface="Arial"/>
            </a:endParaRPr>
          </a:p>
          <a:p>
            <a:pPr algn="just">
              <a:lnSpc>
                <a:spcPct val="115000"/>
              </a:lnSpc>
              <a:tabLst>
                <a:tab pos="5339715" algn="l"/>
              </a:tabLst>
            </a:pPr>
            <a:endParaRPr lang="en-US" sz="2800" dirty="0">
              <a:ea typeface="Times New Roman"/>
              <a:cs typeface="Arial"/>
            </a:endParaRPr>
          </a:p>
          <a:p>
            <a:pPr algn="just">
              <a:lnSpc>
                <a:spcPct val="115000"/>
              </a:lnSpc>
              <a:tabLst>
                <a:tab pos="5339715" algn="l"/>
              </a:tabLst>
            </a:pPr>
            <a:r>
              <a:rPr lang="en-US" sz="2000" dirty="0">
                <a:latin typeface="Times New Roman"/>
                <a:ea typeface="Times New Roman"/>
                <a:cs typeface="Arial"/>
              </a:rPr>
              <a:t>    </a:t>
            </a:r>
            <a:r>
              <a:rPr lang="en-US" sz="2400" dirty="0">
                <a:latin typeface="Times New Roman"/>
                <a:ea typeface="Times New Roman"/>
                <a:cs typeface="Arial"/>
              </a:rPr>
              <a:t>Twisting subjects the sheet metal to a torsion loading rather than a bending load, thus causing a twist in the sheet over its length. This type of operation has limited applications. It is used to make such products as fan and propeller blades. It can be performed in a conventional punch and die which has been designed to deform the part in the required twist shape.</a:t>
            </a:r>
            <a:endParaRPr lang="en-US" sz="2400" dirty="0">
              <a:ea typeface="Times New Roman"/>
              <a:cs typeface="Arial"/>
            </a:endParaRPr>
          </a:p>
        </p:txBody>
      </p:sp>
    </p:spTree>
    <p:extLst>
      <p:ext uri="{BB962C8B-B14F-4D97-AF65-F5344CB8AC3E}">
        <p14:creationId xmlns:p14="http://schemas.microsoft.com/office/powerpoint/2010/main" val="3583213272"/>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382000" cy="2354491"/>
          </a:xfrm>
          <a:prstGeom prst="rect">
            <a:avLst/>
          </a:prstGeom>
        </p:spPr>
        <p:txBody>
          <a:bodyPr wrap="square">
            <a:spAutoFit/>
          </a:bodyPr>
          <a:lstStyle/>
          <a:p>
            <a:pPr algn="just">
              <a:spcAft>
                <a:spcPts val="0"/>
              </a:spcAft>
            </a:pPr>
            <a:r>
              <a:rPr lang="en-US" sz="2400" b="1" dirty="0">
                <a:solidFill>
                  <a:prstClr val="black"/>
                </a:solidFill>
                <a:latin typeface="Times New Roman"/>
                <a:ea typeface="Times New Roman"/>
              </a:rPr>
              <a:t>Fig 6.6 </a:t>
            </a:r>
            <a:r>
              <a:rPr lang="en-US" sz="2000" dirty="0" smtClean="0">
                <a:latin typeface="Times New Roman"/>
                <a:ea typeface="Times New Roman"/>
              </a:rPr>
              <a:t>Drawing </a:t>
            </a:r>
            <a:r>
              <a:rPr lang="en-US" sz="2000" dirty="0">
                <a:latin typeface="Times New Roman"/>
                <a:ea typeface="Times New Roman"/>
              </a:rPr>
              <a:t>of a cup-shaped part: (1) start of operation before punch contacts work, and (2) near end of stroke; and (b) corresponding work part:(1) starting blank, and(2) drawn part. Symbols: c= clearance, </a:t>
            </a:r>
            <a:r>
              <a:rPr lang="en-US" sz="2000" dirty="0" err="1">
                <a:latin typeface="Times New Roman"/>
                <a:ea typeface="Times New Roman"/>
              </a:rPr>
              <a:t>D</a:t>
            </a:r>
            <a:r>
              <a:rPr lang="en-US" sz="2000" baseline="-25000" dirty="0" err="1">
                <a:latin typeface="Times New Roman"/>
                <a:ea typeface="Times New Roman"/>
              </a:rPr>
              <a:t>b</a:t>
            </a:r>
            <a:r>
              <a:rPr lang="en-US" sz="2000" dirty="0">
                <a:latin typeface="Times New Roman"/>
                <a:ea typeface="Times New Roman"/>
              </a:rPr>
              <a:t> = blank diameter, </a:t>
            </a:r>
            <a:r>
              <a:rPr lang="en-US" sz="2000" dirty="0" err="1">
                <a:latin typeface="Times New Roman"/>
                <a:ea typeface="Times New Roman"/>
              </a:rPr>
              <a:t>D</a:t>
            </a:r>
            <a:r>
              <a:rPr lang="en-US" sz="2000" baseline="-25000" dirty="0" err="1">
                <a:latin typeface="Times New Roman"/>
                <a:ea typeface="Times New Roman"/>
              </a:rPr>
              <a:t>p</a:t>
            </a:r>
            <a:r>
              <a:rPr lang="en-US" sz="2000" dirty="0">
                <a:latin typeface="Times New Roman"/>
                <a:ea typeface="Times New Roman"/>
              </a:rPr>
              <a:t> = punch diameter, R</a:t>
            </a:r>
            <a:r>
              <a:rPr lang="en-US" sz="2000" baseline="-25000" dirty="0">
                <a:latin typeface="Times New Roman"/>
                <a:ea typeface="Times New Roman"/>
              </a:rPr>
              <a:t>d</a:t>
            </a:r>
            <a:r>
              <a:rPr lang="en-US" sz="2000" dirty="0">
                <a:latin typeface="Times New Roman"/>
                <a:ea typeface="Times New Roman"/>
              </a:rPr>
              <a:t> = die corner radius, </a:t>
            </a:r>
            <a:r>
              <a:rPr lang="en-US" sz="2000" dirty="0" err="1">
                <a:latin typeface="Times New Roman"/>
                <a:ea typeface="Times New Roman"/>
              </a:rPr>
              <a:t>R</a:t>
            </a:r>
            <a:r>
              <a:rPr lang="en-US" sz="2000" baseline="-25000" dirty="0" err="1">
                <a:latin typeface="Times New Roman"/>
                <a:ea typeface="Times New Roman"/>
              </a:rPr>
              <a:t>p</a:t>
            </a:r>
            <a:r>
              <a:rPr lang="en-US" sz="2000" dirty="0">
                <a:latin typeface="Times New Roman"/>
                <a:ea typeface="Times New Roman"/>
              </a:rPr>
              <a:t> = punch corner radius, F =drawing force, </a:t>
            </a:r>
            <a:r>
              <a:rPr lang="en-US" sz="2000" dirty="0" err="1">
                <a:latin typeface="Times New Roman"/>
                <a:ea typeface="Times New Roman"/>
              </a:rPr>
              <a:t>F</a:t>
            </a:r>
            <a:r>
              <a:rPr lang="en-US" sz="2000" baseline="-25000" dirty="0" err="1">
                <a:latin typeface="Times New Roman"/>
                <a:ea typeface="Times New Roman"/>
              </a:rPr>
              <a:t>h</a:t>
            </a:r>
            <a:r>
              <a:rPr lang="en-US" sz="2000" dirty="0">
                <a:latin typeface="Times New Roman"/>
                <a:ea typeface="Times New Roman"/>
              </a:rPr>
              <a:t> = holding force.</a:t>
            </a:r>
            <a:endParaRPr lang="en-US" sz="2000" dirty="0">
              <a:latin typeface="Arial"/>
              <a:ea typeface="Times New Roman"/>
            </a:endParaRPr>
          </a:p>
          <a:p>
            <a:pPr algn="just">
              <a:spcAft>
                <a:spcPts val="0"/>
              </a:spcAft>
            </a:pPr>
            <a:r>
              <a:rPr lang="en-US" sz="2000" dirty="0">
                <a:latin typeface="Times New Roman"/>
                <a:ea typeface="Times New Roman"/>
              </a:rPr>
              <a:t>This clearance in drawing is about 10% greater than the stock thickness:</a:t>
            </a:r>
            <a:endParaRPr lang="en-US" sz="2000" dirty="0">
              <a:latin typeface="Arial"/>
              <a:ea typeface="Times New Roman"/>
            </a:endParaRPr>
          </a:p>
          <a:p>
            <a:pPr>
              <a:lnSpc>
                <a:spcPct val="115000"/>
              </a:lnSpc>
              <a:spcAft>
                <a:spcPts val="1000"/>
              </a:spcAft>
              <a:tabLst>
                <a:tab pos="5339715" algn="l"/>
              </a:tabLst>
            </a:pPr>
            <a:r>
              <a:rPr lang="en-US" sz="2000" b="1" dirty="0">
                <a:latin typeface="Times New Roman"/>
                <a:ea typeface="Times New Roman"/>
                <a:cs typeface="Arial"/>
              </a:rPr>
              <a:t>                c = 1.1t              </a:t>
            </a:r>
            <a:r>
              <a:rPr lang="en-US" sz="2000" dirty="0">
                <a:latin typeface="Times New Roman"/>
                <a:ea typeface="Times New Roman"/>
                <a:cs typeface="Arial"/>
              </a:rPr>
              <a:t>where </a:t>
            </a:r>
            <a:r>
              <a:rPr lang="en-US" sz="2000" b="1" dirty="0">
                <a:latin typeface="Times New Roman"/>
                <a:ea typeface="Times New Roman"/>
                <a:cs typeface="Arial"/>
              </a:rPr>
              <a:t> </a:t>
            </a:r>
            <a:r>
              <a:rPr lang="en-US" sz="2000" dirty="0">
                <a:latin typeface="Times New Roman"/>
                <a:ea typeface="Times New Roman"/>
                <a:cs typeface="Arial"/>
              </a:rPr>
              <a:t>c=clearance                  t= thickness</a:t>
            </a:r>
            <a:endParaRPr lang="en-US" sz="2000" dirty="0">
              <a:ea typeface="Times New Roman"/>
              <a:cs typeface="Aria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19400"/>
            <a:ext cx="8229600"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2839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5077460" cy="1946910"/>
          </a:xfrm>
          <a:prstGeom prst="rect">
            <a:avLst/>
          </a:prstGeom>
          <a:noFill/>
          <a:ln>
            <a:noFill/>
          </a:ln>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4031978" y="1447800"/>
            <a:ext cx="5109845" cy="3044190"/>
          </a:xfrm>
          <a:prstGeom prst="rect">
            <a:avLst/>
          </a:prstGeom>
          <a:noFill/>
          <a:ln>
            <a:noFill/>
          </a:ln>
        </p:spPr>
      </p:pic>
      <p:sp>
        <p:nvSpPr>
          <p:cNvPr id="7" name="Rectangle 6"/>
          <p:cNvSpPr/>
          <p:nvPr/>
        </p:nvSpPr>
        <p:spPr>
          <a:xfrm>
            <a:off x="228600" y="2396985"/>
            <a:ext cx="3803378" cy="2308324"/>
          </a:xfrm>
          <a:prstGeom prst="rect">
            <a:avLst/>
          </a:prstGeom>
        </p:spPr>
        <p:txBody>
          <a:bodyPr wrap="square">
            <a:spAutoFit/>
          </a:bodyPr>
          <a:lstStyle/>
          <a:p>
            <a:r>
              <a:rPr lang="en-US" b="1" i="1" dirty="0">
                <a:latin typeface="Times New Roman"/>
                <a:ea typeface="Times New Roman"/>
              </a:rPr>
              <a:t>OPERATION</a:t>
            </a:r>
            <a:r>
              <a:rPr lang="en-US" i="1" dirty="0">
                <a:latin typeface="Times New Roman"/>
                <a:ea typeface="Times New Roman"/>
              </a:rPr>
              <a:t>,</a:t>
            </a:r>
            <a:r>
              <a:rPr lang="en-US" b="1" dirty="0">
                <a:latin typeface="Times New Roman"/>
                <a:ea typeface="Times New Roman"/>
              </a:rPr>
              <a:t> </a:t>
            </a:r>
            <a:r>
              <a:rPr lang="en-US" dirty="0">
                <a:latin typeface="Times New Roman"/>
                <a:ea typeface="Times New Roman"/>
              </a:rPr>
              <a:t>A setup similar to that used for blanking is used for drawing with the difference that the punch and die are given necessary rounding at the corners to permit smooth flow of metal during drawing. The blank of appropriate dimensions is place within the guides on the die plate. </a:t>
            </a:r>
            <a:endParaRPr lang="en-US" dirty="0"/>
          </a:p>
        </p:txBody>
      </p:sp>
      <p:sp>
        <p:nvSpPr>
          <p:cNvPr id="8" name="Rectangle 7"/>
          <p:cNvSpPr/>
          <p:nvPr/>
        </p:nvSpPr>
        <p:spPr>
          <a:xfrm>
            <a:off x="228600" y="4705309"/>
            <a:ext cx="8153400" cy="1477328"/>
          </a:xfrm>
          <a:prstGeom prst="rect">
            <a:avLst/>
          </a:prstGeom>
        </p:spPr>
        <p:txBody>
          <a:bodyPr wrap="square">
            <a:spAutoFit/>
          </a:bodyPr>
          <a:lstStyle/>
          <a:p>
            <a:pPr algn="just">
              <a:spcAft>
                <a:spcPts val="0"/>
              </a:spcAft>
            </a:pPr>
            <a:r>
              <a:rPr lang="en-US" dirty="0">
                <a:latin typeface="Times New Roman"/>
                <a:ea typeface="Times New Roman"/>
              </a:rPr>
              <a:t>The punch descends slowly on the blank and metal is drawn into the die and the blank is formed into the shape of cup as punch reaches the bottom of the die. When the cup reaches the counter – bored portion of the die, the top edge of the cup formed around the punch expands a bit due to the </a:t>
            </a:r>
            <a:r>
              <a:rPr lang="en-US" b="1" i="1" dirty="0">
                <a:latin typeface="Times New Roman"/>
                <a:ea typeface="Times New Roman"/>
              </a:rPr>
              <a:t>spring back</a:t>
            </a:r>
            <a:r>
              <a:rPr lang="en-US" i="1" dirty="0">
                <a:latin typeface="Times New Roman"/>
                <a:ea typeface="Times New Roman"/>
              </a:rPr>
              <a:t>. </a:t>
            </a:r>
            <a:r>
              <a:rPr lang="en-US" dirty="0">
                <a:latin typeface="Times New Roman"/>
                <a:ea typeface="Times New Roman"/>
              </a:rPr>
              <a:t>On the return stroke of the punch, the cup is stripped off the punch by this counter – bored portion.</a:t>
            </a:r>
            <a:endParaRPr lang="en-US" sz="1100" dirty="0">
              <a:effectLst/>
              <a:latin typeface="Arial"/>
              <a:ea typeface="Times New Roman"/>
            </a:endParaRPr>
          </a:p>
        </p:txBody>
      </p:sp>
    </p:spTree>
    <p:extLst>
      <p:ext uri="{BB962C8B-B14F-4D97-AF65-F5344CB8AC3E}">
        <p14:creationId xmlns:p14="http://schemas.microsoft.com/office/powerpoint/2010/main" val="1646433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609600"/>
            <a:ext cx="5114925"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1183" y="648789"/>
            <a:ext cx="3657600" cy="2585323"/>
          </a:xfrm>
          <a:prstGeom prst="rect">
            <a:avLst/>
          </a:prstGeom>
        </p:spPr>
        <p:txBody>
          <a:bodyPr wrap="square">
            <a:spAutoFit/>
          </a:bodyPr>
          <a:lstStyle/>
          <a:p>
            <a:r>
              <a:rPr lang="en-US" dirty="0">
                <a:latin typeface="Times New Roman"/>
                <a:ea typeface="Times New Roman"/>
              </a:rPr>
              <a:t>The term </a:t>
            </a:r>
            <a:r>
              <a:rPr lang="en-US" b="1" i="1" dirty="0">
                <a:latin typeface="Times New Roman"/>
                <a:ea typeface="Times New Roman"/>
              </a:rPr>
              <a:t>shallow drawing</a:t>
            </a:r>
            <a:r>
              <a:rPr lang="en-US" i="1" dirty="0">
                <a:latin typeface="Times New Roman"/>
                <a:ea typeface="Times New Roman"/>
              </a:rPr>
              <a:t> </a:t>
            </a:r>
            <a:r>
              <a:rPr lang="en-US" dirty="0">
                <a:latin typeface="Times New Roman"/>
                <a:ea typeface="Times New Roman"/>
              </a:rPr>
              <a:t>is used when the height of cup formed is less than half its diameter. When drawing deeper cup (height greater that </a:t>
            </a:r>
            <a:r>
              <a:rPr lang="en-US" b="1" dirty="0">
                <a:latin typeface="Times New Roman"/>
                <a:ea typeface="Times New Roman"/>
              </a:rPr>
              <a:t>½</a:t>
            </a:r>
            <a:r>
              <a:rPr lang="en-US" dirty="0">
                <a:latin typeface="Times New Roman"/>
                <a:ea typeface="Times New Roman"/>
              </a:rPr>
              <a:t> diameter) the chances of excessive wrinkle formation at the edges of blank increases. To prevent this, a blank holder is normally provided, see</a:t>
            </a:r>
            <a:r>
              <a:rPr lang="en-US" b="1" dirty="0">
                <a:latin typeface="Times New Roman"/>
                <a:ea typeface="Times New Roman"/>
              </a:rPr>
              <a:t> Fig</a:t>
            </a:r>
            <a:r>
              <a:rPr lang="en-US" dirty="0">
                <a:latin typeface="Times New Roman"/>
                <a:ea typeface="Times New Roman"/>
              </a:rPr>
              <a:t> </a:t>
            </a:r>
            <a:r>
              <a:rPr lang="en-US" b="1" dirty="0">
                <a:latin typeface="Times New Roman"/>
                <a:ea typeface="Times New Roman"/>
              </a:rPr>
              <a:t>6.5</a:t>
            </a:r>
            <a:r>
              <a:rPr lang="en-US" dirty="0">
                <a:latin typeface="Times New Roman"/>
                <a:ea typeface="Times New Roman"/>
              </a:rPr>
              <a:t>.</a:t>
            </a:r>
            <a:endParaRPr lang="en-US" dirty="0"/>
          </a:p>
        </p:txBody>
      </p:sp>
      <p:sp>
        <p:nvSpPr>
          <p:cNvPr id="3" name="Rectangle 2"/>
          <p:cNvSpPr/>
          <p:nvPr/>
        </p:nvSpPr>
        <p:spPr>
          <a:xfrm>
            <a:off x="609600" y="3977699"/>
            <a:ext cx="7543800" cy="1754326"/>
          </a:xfrm>
          <a:prstGeom prst="rect">
            <a:avLst/>
          </a:prstGeom>
        </p:spPr>
        <p:txBody>
          <a:bodyPr wrap="square">
            <a:spAutoFit/>
          </a:bodyPr>
          <a:lstStyle/>
          <a:p>
            <a:pPr algn="just">
              <a:spcAft>
                <a:spcPts val="0"/>
              </a:spcAft>
            </a:pPr>
            <a:r>
              <a:rPr lang="en-US" dirty="0">
                <a:latin typeface="Times New Roman"/>
                <a:ea typeface="Times New Roman"/>
              </a:rPr>
              <a:t>As the drawing process proceeds the blank holder stops the blank from increasing in thickness beyond a limit and allows the metal to flow radially. The limiting thickness is controlled by the gap between the die and the blank holder, or by the spring pressure in the case of a spring loaded blank holder.</a:t>
            </a:r>
            <a:endParaRPr lang="en-US" sz="1100" dirty="0">
              <a:latin typeface="Arial"/>
              <a:ea typeface="Times New Roman"/>
            </a:endParaRPr>
          </a:p>
          <a:p>
            <a:pPr algn="just">
              <a:spcAft>
                <a:spcPts val="0"/>
              </a:spcAft>
            </a:pPr>
            <a:r>
              <a:rPr lang="en-US" dirty="0">
                <a:latin typeface="Times New Roman"/>
                <a:ea typeface="Times New Roman"/>
              </a:rPr>
              <a:t>Some lubricant is generally used over the face of the blank to reduce friction and hence drawing load.</a:t>
            </a:r>
            <a:endParaRPr lang="en-US" sz="1100" dirty="0">
              <a:effectLst/>
              <a:latin typeface="Arial"/>
              <a:ea typeface="Times New Roman"/>
            </a:endParaRPr>
          </a:p>
        </p:txBody>
      </p:sp>
    </p:spTree>
    <p:extLst>
      <p:ext uri="{BB962C8B-B14F-4D97-AF65-F5344CB8AC3E}">
        <p14:creationId xmlns:p14="http://schemas.microsoft.com/office/powerpoint/2010/main" val="42670469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00" y="228600"/>
                <a:ext cx="8610600" cy="3153556"/>
              </a:xfrm>
              <a:prstGeom prst="rect">
                <a:avLst/>
              </a:prstGeom>
            </p:spPr>
            <p:txBody>
              <a:bodyPr wrap="square">
                <a:spAutoFit/>
              </a:bodyPr>
              <a:lstStyle/>
              <a:p>
                <a:pPr>
                  <a:spcAft>
                    <a:spcPts val="0"/>
                  </a:spcAft>
                </a:pPr>
                <a:r>
                  <a:rPr lang="en-US" b="1" u="sng" dirty="0">
                    <a:latin typeface="Times New Roman"/>
                    <a:ea typeface="Times New Roman"/>
                  </a:rPr>
                  <a:t>6-1 Blank Size</a:t>
                </a:r>
                <a:endParaRPr lang="en-US" sz="1100" dirty="0">
                  <a:effectLst/>
                  <a:latin typeface="Arial"/>
                  <a:ea typeface="Times New Roman"/>
                </a:endParaRPr>
              </a:p>
              <a:p>
                <a:pPr algn="just">
                  <a:spcAft>
                    <a:spcPts val="0"/>
                  </a:spcAft>
                </a:pPr>
                <a:r>
                  <a:rPr lang="en-US" dirty="0">
                    <a:effectLst/>
                    <a:latin typeface="Times New Roman"/>
                    <a:ea typeface="Times New Roman"/>
                  </a:rPr>
                  <a:t>It is generally difficult to find the exact size of the blank needed for drawing a given cup, because of thinning and thickening of the metal sheet during the drawing operation. The following simple relations can be used for determine the blank diameter </a:t>
                </a:r>
                <a:r>
                  <a:rPr lang="en-US" b="1" dirty="0">
                    <a:effectLst/>
                    <a:latin typeface="Times New Roman"/>
                    <a:ea typeface="Times New Roman"/>
                  </a:rPr>
                  <a:t>D</a:t>
                </a:r>
                <a:r>
                  <a:rPr lang="en-US" dirty="0">
                    <a:effectLst/>
                    <a:latin typeface="Times New Roman"/>
                    <a:ea typeface="Times New Roman"/>
                  </a:rPr>
                  <a:t>:</a:t>
                </a:r>
                <a:endParaRPr lang="en-US" sz="1100" dirty="0">
                  <a:effectLst/>
                  <a:latin typeface="Arial"/>
                  <a:ea typeface="Times New Roman"/>
                </a:endParaRPr>
              </a:p>
              <a:p>
                <a:pPr>
                  <a:spcAft>
                    <a:spcPts val="0"/>
                  </a:spcAft>
                </a:pPr>
                <a:r>
                  <a:rPr lang="en-US" dirty="0">
                    <a:effectLst/>
                    <a:latin typeface="Times New Roman"/>
                    <a:ea typeface="Times New Roman"/>
                  </a:rPr>
                  <a:t>  </a:t>
                </a:r>
                <a:endParaRPr lang="en-US" sz="1100" dirty="0">
                  <a:effectLst/>
                  <a:latin typeface="Arial"/>
                  <a:ea typeface="Times New Roman"/>
                </a:endParaRPr>
              </a:p>
              <a:p>
                <a:pPr>
                  <a:lnSpc>
                    <a:spcPct val="150000"/>
                  </a:lnSpc>
                  <a:spcAft>
                    <a:spcPts val="0"/>
                  </a:spcAft>
                </a:pPr>
                <a:r>
                  <a:rPr lang="en-US" dirty="0">
                    <a:effectLst/>
                    <a:latin typeface="Times New Roman"/>
                    <a:ea typeface="Times New Roman"/>
                  </a:rPr>
                  <a:t>D= </a:t>
                </a:r>
                <a14:m>
                  <m:oMath xmlns:m="http://schemas.openxmlformats.org/officeDocument/2006/math">
                    <m:rad>
                      <m:radPr>
                        <m:degHide m:val="on"/>
                        <m:ctrlPr>
                          <a:rPr lang="en-US" i="1">
                            <a:effectLst/>
                            <a:latin typeface="Cambria Math"/>
                            <a:ea typeface="Times New Roman"/>
                            <a:cs typeface="Times New Roman"/>
                          </a:rPr>
                        </m:ctrlPr>
                      </m:radPr>
                      <m:deg/>
                      <m:e>
                        <m:sSup>
                          <m:sSupPr>
                            <m:ctrlPr>
                              <a:rPr lang="en-US" i="1">
                                <a:effectLst/>
                                <a:latin typeface="Cambria Math"/>
                                <a:ea typeface="Times New Roman"/>
                                <a:cs typeface="Times New Roman"/>
                              </a:rPr>
                            </m:ctrlPr>
                          </m:sSupPr>
                          <m:e>
                            <m:r>
                              <a:rPr lang="en-US" i="1">
                                <a:effectLst/>
                                <a:latin typeface="Cambria Math"/>
                                <a:ea typeface="Times New Roman"/>
                                <a:cs typeface="Times New Roman"/>
                              </a:rPr>
                              <m:t>𝑑</m:t>
                            </m:r>
                          </m:e>
                          <m:sup>
                            <m:r>
                              <a:rPr lang="en-US" i="1">
                                <a:effectLst/>
                                <a:latin typeface="Cambria Math"/>
                                <a:ea typeface="Times New Roman"/>
                                <a:cs typeface="Times New Roman"/>
                              </a:rPr>
                              <m:t>2</m:t>
                            </m:r>
                          </m:sup>
                        </m:sSup>
                        <m:r>
                          <a:rPr lang="en-US" i="1">
                            <a:effectLst/>
                            <a:latin typeface="Cambria Math"/>
                            <a:ea typeface="Times New Roman"/>
                            <a:cs typeface="Times New Roman"/>
                          </a:rPr>
                          <m:t>+</m:t>
                        </m:r>
                        <m:r>
                          <a:rPr lang="en-US" i="1">
                            <a:effectLst/>
                            <a:latin typeface="Cambria Math"/>
                            <a:ea typeface="Times New Roman"/>
                            <a:cs typeface="Times New Roman"/>
                          </a:rPr>
                          <m:t>4</m:t>
                        </m:r>
                        <m:r>
                          <a:rPr lang="en-US" i="1">
                            <a:effectLst/>
                            <a:latin typeface="Cambria Math"/>
                            <a:ea typeface="Times New Roman"/>
                            <a:cs typeface="Times New Roman"/>
                          </a:rPr>
                          <m:t>𝑑</m:t>
                        </m:r>
                        <m:r>
                          <a:rPr lang="en-US" i="1">
                            <a:effectLst/>
                            <a:latin typeface="Cambria Math"/>
                            <a:ea typeface="Times New Roman"/>
                            <a:cs typeface="Times New Roman"/>
                          </a:rPr>
                          <m:t>h</m:t>
                        </m:r>
                        <m:r>
                          <a:rPr lang="en-US" i="1">
                            <a:effectLst/>
                            <a:latin typeface="Cambria Math"/>
                            <a:ea typeface="Times New Roman"/>
                            <a:cs typeface="Times New Roman"/>
                          </a:rPr>
                          <m:t>−</m:t>
                        </m:r>
                        <m:r>
                          <a:rPr lang="en-US" i="1">
                            <a:effectLst/>
                            <a:latin typeface="Cambria Math"/>
                            <a:ea typeface="Times New Roman"/>
                            <a:cs typeface="Times New Roman"/>
                          </a:rPr>
                          <m:t>0</m:t>
                        </m:r>
                        <m:r>
                          <a:rPr lang="en-US" i="1">
                            <a:effectLst/>
                            <a:latin typeface="Cambria Math"/>
                            <a:ea typeface="Times New Roman"/>
                            <a:cs typeface="Times New Roman"/>
                          </a:rPr>
                          <m:t>.</m:t>
                        </m:r>
                        <m:r>
                          <a:rPr lang="en-US" i="1">
                            <a:effectLst/>
                            <a:latin typeface="Cambria Math"/>
                            <a:ea typeface="Times New Roman"/>
                            <a:cs typeface="Times New Roman"/>
                          </a:rPr>
                          <m:t>5</m:t>
                        </m:r>
                        <m:r>
                          <a:rPr lang="en-US" i="1">
                            <a:effectLst/>
                            <a:latin typeface="Cambria Math"/>
                            <a:ea typeface="Times New Roman"/>
                            <a:cs typeface="Times New Roman"/>
                          </a:rPr>
                          <m:t>𝑟</m:t>
                        </m:r>
                      </m:e>
                    </m:rad>
                  </m:oMath>
                </a14:m>
                <a:r>
                  <a:rPr lang="en-US" dirty="0">
                    <a:effectLst/>
                    <a:latin typeface="Times New Roman"/>
                    <a:ea typeface="Times New Roman"/>
                  </a:rPr>
                  <a:t>   </a:t>
                </a:r>
                <a:r>
                  <a:rPr lang="en-US" dirty="0" smtClean="0">
                    <a:effectLst/>
                    <a:latin typeface="Times New Roman"/>
                    <a:ea typeface="Times New Roman"/>
                  </a:rPr>
                  <a:t>      </a:t>
                </a:r>
                <a:r>
                  <a:rPr lang="en-US" dirty="0">
                    <a:effectLst/>
                    <a:latin typeface="Times New Roman"/>
                    <a:ea typeface="Times New Roman"/>
                  </a:rPr>
                  <a:t>when d ≥ 20r</a:t>
                </a:r>
                <a:endParaRPr lang="en-US" sz="1100" dirty="0">
                  <a:effectLst/>
                  <a:latin typeface="Arial"/>
                  <a:ea typeface="Times New Roman"/>
                </a:endParaRPr>
              </a:p>
              <a:p>
                <a:pPr>
                  <a:lnSpc>
                    <a:spcPct val="150000"/>
                  </a:lnSpc>
                  <a:spcAft>
                    <a:spcPts val="0"/>
                  </a:spcAft>
                </a:pPr>
                <a:r>
                  <a:rPr lang="en-US" dirty="0">
                    <a:effectLst/>
                    <a:latin typeface="Times New Roman"/>
                    <a:ea typeface="Times New Roman"/>
                  </a:rPr>
                  <a:t>D= </a:t>
                </a:r>
                <a14:m>
                  <m:oMath xmlns:m="http://schemas.openxmlformats.org/officeDocument/2006/math">
                    <m:rad>
                      <m:radPr>
                        <m:degHide m:val="on"/>
                        <m:ctrlPr>
                          <a:rPr lang="en-US" i="1">
                            <a:effectLst/>
                            <a:latin typeface="Cambria Math"/>
                            <a:ea typeface="Times New Roman"/>
                            <a:cs typeface="Times New Roman"/>
                          </a:rPr>
                        </m:ctrlPr>
                      </m:radPr>
                      <m:deg/>
                      <m:e>
                        <m:sSup>
                          <m:sSupPr>
                            <m:ctrlPr>
                              <a:rPr lang="en-US" i="1">
                                <a:effectLst/>
                                <a:latin typeface="Cambria Math"/>
                                <a:ea typeface="Times New Roman"/>
                                <a:cs typeface="Times New Roman"/>
                              </a:rPr>
                            </m:ctrlPr>
                          </m:sSupPr>
                          <m:e>
                            <m:r>
                              <a:rPr lang="en-US" i="1">
                                <a:effectLst/>
                                <a:latin typeface="Cambria Math"/>
                                <a:ea typeface="Times New Roman"/>
                                <a:cs typeface="Times New Roman"/>
                              </a:rPr>
                              <m:t>𝑑</m:t>
                            </m:r>
                          </m:e>
                          <m:sup>
                            <m:r>
                              <a:rPr lang="en-US" i="1">
                                <a:effectLst/>
                                <a:latin typeface="Cambria Math"/>
                                <a:ea typeface="Times New Roman"/>
                                <a:cs typeface="Times New Roman"/>
                              </a:rPr>
                              <m:t>2</m:t>
                            </m:r>
                          </m:sup>
                        </m:sSup>
                        <m:r>
                          <a:rPr lang="en-US" i="1">
                            <a:effectLst/>
                            <a:latin typeface="Cambria Math"/>
                            <a:ea typeface="Times New Roman"/>
                            <a:cs typeface="Times New Roman"/>
                          </a:rPr>
                          <m:t>+</m:t>
                        </m:r>
                        <m:r>
                          <a:rPr lang="en-US" i="1">
                            <a:effectLst/>
                            <a:latin typeface="Cambria Math"/>
                            <a:ea typeface="Times New Roman"/>
                            <a:cs typeface="Times New Roman"/>
                          </a:rPr>
                          <m:t>4</m:t>
                        </m:r>
                        <m:r>
                          <a:rPr lang="en-US" i="1">
                            <a:effectLst/>
                            <a:latin typeface="Cambria Math"/>
                            <a:ea typeface="Times New Roman"/>
                            <a:cs typeface="Times New Roman"/>
                          </a:rPr>
                          <m:t>𝑑</m:t>
                        </m:r>
                        <m:r>
                          <a:rPr lang="en-US" i="1">
                            <a:effectLst/>
                            <a:latin typeface="Cambria Math"/>
                            <a:ea typeface="Times New Roman"/>
                            <a:cs typeface="Times New Roman"/>
                          </a:rPr>
                          <m:t>h</m:t>
                        </m:r>
                        <m:r>
                          <a:rPr lang="en-US" i="1">
                            <a:effectLst/>
                            <a:latin typeface="Cambria Math"/>
                            <a:ea typeface="Times New Roman"/>
                            <a:cs typeface="Times New Roman"/>
                          </a:rPr>
                          <m:t>−</m:t>
                        </m:r>
                        <m:r>
                          <a:rPr lang="en-US" i="1">
                            <a:effectLst/>
                            <a:latin typeface="Cambria Math"/>
                            <a:ea typeface="Times New Roman"/>
                            <a:cs typeface="Times New Roman"/>
                          </a:rPr>
                          <m:t>𝑟</m:t>
                        </m:r>
                      </m:e>
                    </m:rad>
                  </m:oMath>
                </a14:m>
                <a:r>
                  <a:rPr lang="en-US" dirty="0">
                    <a:effectLst/>
                    <a:latin typeface="Times New Roman"/>
                    <a:ea typeface="Times New Roman"/>
                  </a:rPr>
                  <a:t>   </a:t>
                </a:r>
                <a:r>
                  <a:rPr lang="en-US" dirty="0" smtClean="0">
                    <a:effectLst/>
                    <a:latin typeface="Times New Roman"/>
                    <a:ea typeface="Times New Roman"/>
                  </a:rPr>
                  <a:t>          </a:t>
                </a:r>
                <a:r>
                  <a:rPr lang="en-US" dirty="0">
                    <a:effectLst/>
                    <a:latin typeface="Times New Roman"/>
                    <a:ea typeface="Times New Roman"/>
                  </a:rPr>
                  <a:t>when d is between 15r and 20r</a:t>
                </a:r>
                <a:endParaRPr lang="en-US" sz="1100" dirty="0">
                  <a:effectLst/>
                  <a:latin typeface="Arial"/>
                  <a:ea typeface="Times New Roman"/>
                </a:endParaRPr>
              </a:p>
              <a:p>
                <a:pPr>
                  <a:lnSpc>
                    <a:spcPct val="150000"/>
                  </a:lnSpc>
                  <a:spcAft>
                    <a:spcPts val="0"/>
                  </a:spcAft>
                </a:pPr>
                <a:r>
                  <a:rPr lang="en-US" dirty="0">
                    <a:effectLst/>
                    <a:latin typeface="Times New Roman"/>
                    <a:ea typeface="Times New Roman"/>
                  </a:rPr>
                  <a:t>D= </a:t>
                </a:r>
                <a14:m>
                  <m:oMath xmlns:m="http://schemas.openxmlformats.org/officeDocument/2006/math">
                    <m:rad>
                      <m:radPr>
                        <m:degHide m:val="on"/>
                        <m:ctrlPr>
                          <a:rPr lang="en-US" i="1">
                            <a:effectLst/>
                            <a:latin typeface="Cambria Math"/>
                            <a:ea typeface="Times New Roman"/>
                            <a:cs typeface="Times New Roman"/>
                          </a:rPr>
                        </m:ctrlPr>
                      </m:radPr>
                      <m:deg/>
                      <m:e>
                        <m:sSup>
                          <m:sSupPr>
                            <m:ctrlPr>
                              <a:rPr lang="en-US" i="1">
                                <a:effectLst/>
                                <a:latin typeface="Cambria Math"/>
                                <a:ea typeface="Times New Roman"/>
                                <a:cs typeface="Times New Roman"/>
                              </a:rPr>
                            </m:ctrlPr>
                          </m:sSupPr>
                          <m:e>
                            <m:r>
                              <a:rPr lang="en-US" i="1">
                                <a:effectLst/>
                                <a:latin typeface="Cambria Math"/>
                                <a:ea typeface="Times New Roman"/>
                                <a:cs typeface="Times New Roman"/>
                              </a:rPr>
                              <m:t>𝑑</m:t>
                            </m:r>
                          </m:e>
                          <m:sup>
                            <m:r>
                              <a:rPr lang="en-US" i="1">
                                <a:effectLst/>
                                <a:latin typeface="Cambria Math"/>
                                <a:ea typeface="Times New Roman"/>
                                <a:cs typeface="Times New Roman"/>
                              </a:rPr>
                              <m:t>2</m:t>
                            </m:r>
                          </m:sup>
                        </m:sSup>
                        <m:r>
                          <a:rPr lang="en-US" i="1">
                            <a:effectLst/>
                            <a:latin typeface="Cambria Math"/>
                            <a:ea typeface="Times New Roman"/>
                            <a:cs typeface="Times New Roman"/>
                          </a:rPr>
                          <m:t>+</m:t>
                        </m:r>
                        <m:r>
                          <a:rPr lang="en-US" i="1">
                            <a:effectLst/>
                            <a:latin typeface="Cambria Math"/>
                            <a:ea typeface="Times New Roman"/>
                            <a:cs typeface="Times New Roman"/>
                          </a:rPr>
                          <m:t>4</m:t>
                        </m:r>
                        <m:r>
                          <a:rPr lang="en-US" i="1">
                            <a:effectLst/>
                            <a:latin typeface="Cambria Math"/>
                            <a:ea typeface="Times New Roman"/>
                            <a:cs typeface="Times New Roman"/>
                          </a:rPr>
                          <m:t>𝑑</m:t>
                        </m:r>
                        <m:r>
                          <a:rPr lang="en-US" i="1">
                            <a:effectLst/>
                            <a:latin typeface="Cambria Math"/>
                            <a:ea typeface="Times New Roman"/>
                            <a:cs typeface="Times New Roman"/>
                          </a:rPr>
                          <m:t>h</m:t>
                        </m:r>
                        <m:r>
                          <a:rPr lang="en-US" i="1">
                            <a:effectLst/>
                            <a:latin typeface="Cambria Math"/>
                            <a:ea typeface="Times New Roman"/>
                            <a:cs typeface="Times New Roman"/>
                          </a:rPr>
                          <m:t>−</m:t>
                        </m:r>
                        <m:r>
                          <a:rPr lang="en-US" i="1">
                            <a:effectLst/>
                            <a:latin typeface="Cambria Math"/>
                            <a:ea typeface="Times New Roman"/>
                            <a:cs typeface="Times New Roman"/>
                          </a:rPr>
                          <m:t>5</m:t>
                        </m:r>
                        <m:r>
                          <a:rPr lang="en-US" i="1">
                            <a:effectLst/>
                            <a:latin typeface="Cambria Math"/>
                            <a:ea typeface="Times New Roman"/>
                            <a:cs typeface="Times New Roman"/>
                          </a:rPr>
                          <m:t>𝑟</m:t>
                        </m:r>
                      </m:e>
                    </m:rad>
                  </m:oMath>
                </a14:m>
                <a:r>
                  <a:rPr lang="en-US" dirty="0">
                    <a:effectLst/>
                    <a:latin typeface="Times New Roman"/>
                    <a:ea typeface="Times New Roman"/>
                  </a:rPr>
                  <a:t>       </a:t>
                </a:r>
                <a:r>
                  <a:rPr lang="en-US" dirty="0" smtClean="0">
                    <a:effectLst/>
                    <a:latin typeface="Times New Roman"/>
                    <a:ea typeface="Times New Roman"/>
                  </a:rPr>
                  <a:t>    </a:t>
                </a:r>
                <a:r>
                  <a:rPr lang="en-US" dirty="0">
                    <a:effectLst/>
                    <a:latin typeface="Times New Roman"/>
                    <a:ea typeface="Times New Roman"/>
                  </a:rPr>
                  <a:t>when d is between 10r and 15r</a:t>
                </a:r>
                <a:endParaRPr lang="en-US" sz="1100" dirty="0">
                  <a:effectLst/>
                  <a:latin typeface="Arial"/>
                  <a:ea typeface="Times New Roman"/>
                </a:endParaRPr>
              </a:p>
              <a:p>
                <a:pPr>
                  <a:spcAft>
                    <a:spcPts val="0"/>
                  </a:spcAft>
                </a:pPr>
                <a:r>
                  <a:rPr lang="en-US" dirty="0">
                    <a:effectLst/>
                    <a:latin typeface="Times New Roman"/>
                    <a:ea typeface="Times New Roman"/>
                  </a:rPr>
                  <a:t>Where      </a:t>
                </a:r>
                <a:r>
                  <a:rPr lang="en-US" b="1" dirty="0">
                    <a:effectLst/>
                    <a:latin typeface="Times New Roman"/>
                    <a:ea typeface="Times New Roman"/>
                  </a:rPr>
                  <a:t>d</a:t>
                </a:r>
                <a:r>
                  <a:rPr lang="en-US" dirty="0">
                    <a:effectLst/>
                    <a:latin typeface="Times New Roman"/>
                    <a:ea typeface="Times New Roman"/>
                  </a:rPr>
                  <a:t> = outside diameter of cup    </a:t>
                </a:r>
                <a:r>
                  <a:rPr lang="en-US" b="1" dirty="0" smtClean="0">
                    <a:effectLst/>
                    <a:latin typeface="Times New Roman"/>
                    <a:ea typeface="Times New Roman"/>
                  </a:rPr>
                  <a:t>   </a:t>
                </a:r>
                <a:r>
                  <a:rPr lang="en-US" b="1" dirty="0">
                    <a:effectLst/>
                    <a:latin typeface="Times New Roman"/>
                    <a:ea typeface="Times New Roman"/>
                  </a:rPr>
                  <a:t>h</a:t>
                </a:r>
                <a:r>
                  <a:rPr lang="en-US" dirty="0">
                    <a:effectLst/>
                    <a:latin typeface="Times New Roman"/>
                    <a:ea typeface="Times New Roman"/>
                  </a:rPr>
                  <a:t> = height of cup      </a:t>
                </a:r>
                <a:r>
                  <a:rPr lang="en-US" b="1" dirty="0" smtClean="0">
                    <a:effectLst/>
                    <a:latin typeface="Times New Roman"/>
                    <a:ea typeface="Times New Roman"/>
                  </a:rPr>
                  <a:t>r</a:t>
                </a:r>
                <a:r>
                  <a:rPr lang="en-US" dirty="0" smtClean="0">
                    <a:effectLst/>
                    <a:latin typeface="Times New Roman"/>
                    <a:ea typeface="Times New Roman"/>
                  </a:rPr>
                  <a:t> </a:t>
                </a:r>
                <a:r>
                  <a:rPr lang="en-US" dirty="0">
                    <a:effectLst/>
                    <a:latin typeface="Times New Roman"/>
                    <a:ea typeface="Times New Roman"/>
                  </a:rPr>
                  <a:t>= corner radius on punch</a:t>
                </a:r>
                <a:r>
                  <a:rPr lang="en-US" dirty="0" smtClean="0">
                    <a:effectLst/>
                    <a:latin typeface="Times New Roman"/>
                    <a:ea typeface="Times New Roman"/>
                  </a:rPr>
                  <a:t>.</a:t>
                </a:r>
                <a:r>
                  <a:rPr lang="en-US" b="1" u="none" strike="noStrike" dirty="0" smtClean="0">
                    <a:effectLst/>
                    <a:latin typeface="Times New Roman"/>
                    <a:ea typeface="Times New Roman"/>
                  </a:rPr>
                  <a:t> </a:t>
                </a:r>
                <a:endParaRPr lang="en-US" sz="1100" dirty="0">
                  <a:effectLst/>
                  <a:latin typeface="Arial"/>
                  <a:ea typeface="Times New Roman"/>
                </a:endParaRPr>
              </a:p>
            </p:txBody>
          </p:sp>
        </mc:Choice>
        <mc:Fallback xmlns="">
          <p:sp>
            <p:nvSpPr>
              <p:cNvPr id="2" name="Rectangle 1"/>
              <p:cNvSpPr>
                <a:spLocks noRot="1" noChangeAspect="1" noMove="1" noResize="1" noEditPoints="1" noAdjustHandles="1" noChangeArrowheads="1" noChangeShapeType="1" noTextEdit="1"/>
              </p:cNvSpPr>
              <p:nvPr/>
            </p:nvSpPr>
            <p:spPr>
              <a:xfrm>
                <a:off x="152400" y="228600"/>
                <a:ext cx="8610600" cy="3153556"/>
              </a:xfrm>
              <a:prstGeom prst="rect">
                <a:avLst/>
              </a:prstGeom>
              <a:blipFill rotWithShape="1">
                <a:blip r:embed="rId2"/>
                <a:stretch>
                  <a:fillRect l="-566" t="-967" r="-495" b="-2128"/>
                </a:stretch>
              </a:blipFill>
            </p:spPr>
            <p:txBody>
              <a:bodyPr/>
              <a:lstStyle/>
              <a:p>
                <a:r>
                  <a:rPr lang="en-US">
                    <a:noFill/>
                  </a:rPr>
                  <a:t> </a:t>
                </a:r>
              </a:p>
            </p:txBody>
          </p:sp>
        </mc:Fallback>
      </mc:AlternateContent>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3356030"/>
            <a:ext cx="8229600"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5066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9249"/>
            <a:ext cx="8534400" cy="6678751"/>
          </a:xfrm>
          <a:prstGeom prst="rect">
            <a:avLst/>
          </a:prstGeom>
        </p:spPr>
        <p:txBody>
          <a:bodyPr wrap="square">
            <a:spAutoFit/>
          </a:bodyPr>
          <a:lstStyle/>
          <a:p>
            <a:pPr>
              <a:spcAft>
                <a:spcPts val="0"/>
              </a:spcAft>
            </a:pPr>
            <a:r>
              <a:rPr lang="en-US" sz="2400" b="1" u="sng" dirty="0">
                <a:latin typeface="Times New Roman"/>
                <a:ea typeface="Times New Roman"/>
              </a:rPr>
              <a:t>6-2 Drawing Force.</a:t>
            </a:r>
            <a:endParaRPr lang="en-US" sz="2400" dirty="0">
              <a:latin typeface="Arial"/>
              <a:ea typeface="Times New Roman"/>
            </a:endParaRPr>
          </a:p>
          <a:p>
            <a:pPr algn="just">
              <a:spcAft>
                <a:spcPts val="0"/>
              </a:spcAft>
            </a:pPr>
            <a:r>
              <a:rPr lang="en-US" dirty="0">
                <a:latin typeface="Times New Roman"/>
                <a:ea typeface="Times New Roman"/>
              </a:rPr>
              <a:t>For drawing cylindrical shells having circular cross section, the maximum drawing force P can be determined from the relation</a:t>
            </a:r>
            <a:endParaRPr lang="en-US" sz="1100" dirty="0">
              <a:latin typeface="Arial"/>
              <a:ea typeface="Times New Roman"/>
            </a:endParaRPr>
          </a:p>
          <a:p>
            <a:pPr algn="just">
              <a:spcAft>
                <a:spcPts val="0"/>
              </a:spcAft>
            </a:pPr>
            <a:r>
              <a:rPr lang="en-US" b="1" dirty="0">
                <a:latin typeface="Times New Roman"/>
                <a:ea typeface="Times New Roman"/>
              </a:rPr>
              <a:t>                        </a:t>
            </a:r>
            <a:r>
              <a:rPr lang="en-US" sz="2400" b="1" dirty="0">
                <a:latin typeface="Times New Roman"/>
                <a:ea typeface="Times New Roman"/>
              </a:rPr>
              <a:t>P = k .π .d .t .T</a:t>
            </a:r>
            <a:r>
              <a:rPr lang="en-US" sz="2400" b="1" baseline="-25000" dirty="0">
                <a:latin typeface="Times New Roman"/>
                <a:ea typeface="Times New Roman"/>
              </a:rPr>
              <a:t>S</a:t>
            </a:r>
            <a:endParaRPr lang="en-US" sz="2400" dirty="0">
              <a:latin typeface="Arial"/>
              <a:ea typeface="Times New Roman"/>
            </a:endParaRPr>
          </a:p>
          <a:p>
            <a:pPr algn="just">
              <a:spcAft>
                <a:spcPts val="0"/>
              </a:spcAft>
            </a:pPr>
            <a:r>
              <a:rPr lang="en-US" dirty="0">
                <a:latin typeface="Times New Roman"/>
                <a:ea typeface="Times New Roman"/>
              </a:rPr>
              <a:t>               Where </a:t>
            </a:r>
            <a:r>
              <a:rPr lang="en-US" b="1" dirty="0">
                <a:latin typeface="Times New Roman"/>
                <a:ea typeface="Times New Roman"/>
              </a:rPr>
              <a:t>d</a:t>
            </a:r>
            <a:r>
              <a:rPr lang="en-US" dirty="0">
                <a:latin typeface="Times New Roman"/>
                <a:ea typeface="Times New Roman"/>
              </a:rPr>
              <a:t> = outside diameter of cup</a:t>
            </a:r>
            <a:endParaRPr lang="en-US" sz="1100" dirty="0">
              <a:latin typeface="Arial"/>
              <a:ea typeface="Times New Roman"/>
            </a:endParaRPr>
          </a:p>
          <a:p>
            <a:pPr algn="just">
              <a:spcAft>
                <a:spcPts val="0"/>
              </a:spcAft>
            </a:pPr>
            <a:r>
              <a:rPr lang="en-US" b="1" dirty="0">
                <a:latin typeface="Times New Roman"/>
                <a:ea typeface="Times New Roman"/>
              </a:rPr>
              <a:t>                          t</a:t>
            </a:r>
            <a:r>
              <a:rPr lang="en-US" dirty="0">
                <a:latin typeface="Times New Roman"/>
                <a:ea typeface="Times New Roman"/>
              </a:rPr>
              <a:t> = thickness of material</a:t>
            </a:r>
            <a:endParaRPr lang="en-US" sz="1100" dirty="0">
              <a:latin typeface="Arial"/>
              <a:ea typeface="Times New Roman"/>
            </a:endParaRPr>
          </a:p>
          <a:p>
            <a:pPr algn="just">
              <a:spcAft>
                <a:spcPts val="0"/>
              </a:spcAft>
            </a:pPr>
            <a:r>
              <a:rPr lang="en-US" b="1" dirty="0">
                <a:latin typeface="Times New Roman"/>
                <a:ea typeface="Times New Roman"/>
              </a:rPr>
              <a:t>                         T</a:t>
            </a:r>
            <a:r>
              <a:rPr lang="en-US" b="1" baseline="-25000" dirty="0">
                <a:latin typeface="Times New Roman"/>
                <a:ea typeface="Times New Roman"/>
              </a:rPr>
              <a:t>S</a:t>
            </a:r>
            <a:r>
              <a:rPr lang="en-US" dirty="0">
                <a:latin typeface="Times New Roman"/>
                <a:ea typeface="Times New Roman"/>
              </a:rPr>
              <a:t> = tensile strength of material</a:t>
            </a:r>
            <a:endParaRPr lang="en-US" sz="1100" dirty="0">
              <a:latin typeface="Arial"/>
              <a:ea typeface="Times New Roman"/>
            </a:endParaRPr>
          </a:p>
          <a:p>
            <a:pPr algn="just">
              <a:spcAft>
                <a:spcPts val="0"/>
              </a:spcAft>
            </a:pPr>
            <a:r>
              <a:rPr lang="en-US" b="1" dirty="0">
                <a:latin typeface="Times New Roman"/>
                <a:ea typeface="Times New Roman"/>
              </a:rPr>
              <a:t>                         k</a:t>
            </a:r>
            <a:r>
              <a:rPr lang="en-US" dirty="0">
                <a:latin typeface="Times New Roman"/>
                <a:ea typeface="Times New Roman"/>
              </a:rPr>
              <a:t> = factor whose value is approx. equal to [</a:t>
            </a:r>
            <a:r>
              <a:rPr lang="en-US" b="1" dirty="0">
                <a:latin typeface="Times New Roman"/>
                <a:ea typeface="Times New Roman"/>
              </a:rPr>
              <a:t>D/d – 0.7</a:t>
            </a:r>
            <a:r>
              <a:rPr lang="en-US" dirty="0">
                <a:latin typeface="Times New Roman"/>
                <a:ea typeface="Times New Roman"/>
              </a:rPr>
              <a:t>]</a:t>
            </a:r>
            <a:endParaRPr lang="en-US" sz="1100" dirty="0">
              <a:latin typeface="Arial"/>
              <a:ea typeface="Times New Roman"/>
            </a:endParaRPr>
          </a:p>
          <a:p>
            <a:pPr algn="just">
              <a:spcAft>
                <a:spcPts val="0"/>
              </a:spcAft>
            </a:pPr>
            <a:r>
              <a:rPr lang="en-US" b="1" dirty="0">
                <a:latin typeface="Times New Roman"/>
                <a:ea typeface="Times New Roman"/>
              </a:rPr>
              <a:t>                         D</a:t>
            </a:r>
            <a:r>
              <a:rPr lang="en-US" dirty="0">
                <a:latin typeface="Times New Roman"/>
                <a:ea typeface="Times New Roman"/>
              </a:rPr>
              <a:t> = blank diameter</a:t>
            </a:r>
            <a:endParaRPr lang="en-US" sz="1100" dirty="0">
              <a:latin typeface="Arial"/>
              <a:ea typeface="Times New Roman"/>
            </a:endParaRPr>
          </a:p>
          <a:p>
            <a:pPr algn="just">
              <a:spcAft>
                <a:spcPts val="0"/>
              </a:spcAft>
            </a:pPr>
            <a:r>
              <a:rPr lang="en-US" dirty="0">
                <a:latin typeface="Times New Roman"/>
                <a:ea typeface="Times New Roman"/>
              </a:rPr>
              <a:t> </a:t>
            </a:r>
            <a:endParaRPr lang="en-US" sz="1100" dirty="0">
              <a:latin typeface="Arial"/>
              <a:ea typeface="Times New Roman"/>
            </a:endParaRPr>
          </a:p>
          <a:p>
            <a:pPr algn="just">
              <a:spcAft>
                <a:spcPts val="1200"/>
              </a:spcAft>
            </a:pPr>
            <a:r>
              <a:rPr lang="en-US" sz="2400" b="1" dirty="0">
                <a:latin typeface="Times New Roman"/>
                <a:ea typeface="Times New Roman"/>
              </a:rPr>
              <a:t>6-3 Holding Force (</a:t>
            </a:r>
            <a:r>
              <a:rPr lang="en-US" sz="2400" b="1" dirty="0" err="1">
                <a:latin typeface="Times New Roman"/>
                <a:ea typeface="Times New Roman"/>
              </a:rPr>
              <a:t>F</a:t>
            </a:r>
            <a:r>
              <a:rPr lang="en-US" sz="2400" b="1" baseline="-25000" dirty="0" err="1">
                <a:latin typeface="Times New Roman"/>
                <a:ea typeface="Times New Roman"/>
              </a:rPr>
              <a:t>h</a:t>
            </a:r>
            <a:r>
              <a:rPr lang="en-US" sz="2400" b="1" dirty="0">
                <a:latin typeface="Times New Roman"/>
                <a:ea typeface="Times New Roman"/>
              </a:rPr>
              <a:t>)</a:t>
            </a:r>
            <a:r>
              <a:rPr lang="en-US" sz="2400" dirty="0">
                <a:latin typeface="Times New Roman"/>
                <a:ea typeface="Times New Roman"/>
              </a:rPr>
              <a:t> </a:t>
            </a:r>
            <a:r>
              <a:rPr lang="en-US" sz="2400" b="1" dirty="0">
                <a:latin typeface="Times New Roman"/>
                <a:ea typeface="Times New Roman"/>
              </a:rPr>
              <a:t> </a:t>
            </a:r>
            <a:endParaRPr lang="en-US" sz="2400" dirty="0">
              <a:latin typeface="Arial"/>
              <a:ea typeface="Times New Roman"/>
            </a:endParaRPr>
          </a:p>
          <a:p>
            <a:pPr algn="just">
              <a:spcAft>
                <a:spcPts val="1200"/>
              </a:spcAft>
            </a:pPr>
            <a:r>
              <a:rPr lang="en-US" b="1" dirty="0">
                <a:latin typeface="Times New Roman"/>
                <a:ea typeface="Times New Roman"/>
              </a:rPr>
              <a:t> </a:t>
            </a:r>
            <a:r>
              <a:rPr lang="en-US" dirty="0">
                <a:latin typeface="Times New Roman"/>
                <a:ea typeface="Times New Roman"/>
              </a:rPr>
              <a:t>The holding force (</a:t>
            </a:r>
            <a:r>
              <a:rPr lang="en-US" dirty="0" err="1">
                <a:latin typeface="Times New Roman"/>
                <a:ea typeface="Times New Roman"/>
              </a:rPr>
              <a:t>Fh</a:t>
            </a:r>
            <a:r>
              <a:rPr lang="en-US" dirty="0">
                <a:latin typeface="Times New Roman"/>
                <a:ea typeface="Times New Roman"/>
              </a:rPr>
              <a:t>) is an important factor in a drawing operation. As a rough approximation, the holding pressure can be set at a value = 0.015 of the yield strength of the sheet metal. This value is then multiplied by that portion of the starting area of the blank that is to be held by the blank holder. In equation form,</a:t>
            </a:r>
            <a:endParaRPr lang="en-US" sz="1100" dirty="0">
              <a:latin typeface="Arial"/>
              <a:ea typeface="Times New Roman"/>
            </a:endParaRPr>
          </a:p>
          <a:p>
            <a:pPr algn="just">
              <a:spcAft>
                <a:spcPts val="1200"/>
              </a:spcAft>
            </a:pPr>
            <a:r>
              <a:rPr lang="en-US" dirty="0">
                <a:latin typeface="Times New Roman"/>
                <a:ea typeface="Times New Roman"/>
              </a:rPr>
              <a:t>                  </a:t>
            </a:r>
            <a:r>
              <a:rPr lang="en-US" b="1" dirty="0">
                <a:latin typeface="Times New Roman"/>
                <a:ea typeface="Times New Roman"/>
              </a:rPr>
              <a:t> </a:t>
            </a:r>
            <a:r>
              <a:rPr lang="en-US" sz="2000" b="1" dirty="0">
                <a:latin typeface="Times New Roman"/>
                <a:ea typeface="Times New Roman"/>
              </a:rPr>
              <a:t> </a:t>
            </a:r>
            <a:r>
              <a:rPr lang="en-US" sz="2400" b="1" dirty="0" err="1">
                <a:latin typeface="Times New Roman"/>
                <a:ea typeface="Times New Roman"/>
              </a:rPr>
              <a:t>F</a:t>
            </a:r>
            <a:r>
              <a:rPr lang="en-US" sz="2400" b="1" baseline="-25000" dirty="0" err="1">
                <a:latin typeface="Times New Roman"/>
                <a:ea typeface="Times New Roman"/>
              </a:rPr>
              <a:t>h</a:t>
            </a:r>
            <a:r>
              <a:rPr lang="en-US" sz="2400" b="1" dirty="0">
                <a:latin typeface="Times New Roman"/>
                <a:ea typeface="Times New Roman"/>
              </a:rPr>
              <a:t>=0.015Yπ{D</a:t>
            </a:r>
            <a:r>
              <a:rPr lang="en-US" sz="2400" b="1" baseline="30000" dirty="0">
                <a:latin typeface="Times New Roman"/>
                <a:ea typeface="Times New Roman"/>
              </a:rPr>
              <a:t>2</a:t>
            </a:r>
            <a:r>
              <a:rPr lang="en-US" sz="2400" b="1" baseline="-25000" dirty="0">
                <a:latin typeface="Times New Roman"/>
                <a:ea typeface="Times New Roman"/>
              </a:rPr>
              <a:t>b</a:t>
            </a:r>
            <a:r>
              <a:rPr lang="en-US" sz="2400" b="1" dirty="0">
                <a:latin typeface="Times New Roman"/>
                <a:ea typeface="Times New Roman"/>
              </a:rPr>
              <a:t>-(D</a:t>
            </a:r>
            <a:r>
              <a:rPr lang="en-US" sz="2400" b="1" baseline="-25000" dirty="0">
                <a:latin typeface="Times New Roman"/>
                <a:ea typeface="Times New Roman"/>
              </a:rPr>
              <a:t>p</a:t>
            </a:r>
            <a:r>
              <a:rPr lang="en-US" sz="2400" b="1" dirty="0">
                <a:latin typeface="Times New Roman"/>
                <a:ea typeface="Times New Roman"/>
              </a:rPr>
              <a:t>+2.2t+2R</a:t>
            </a:r>
            <a:r>
              <a:rPr lang="en-US" sz="2400" b="1" baseline="-25000" dirty="0">
                <a:latin typeface="Times New Roman"/>
                <a:ea typeface="Times New Roman"/>
              </a:rPr>
              <a:t>d</a:t>
            </a:r>
            <a:r>
              <a:rPr lang="en-US" sz="2400" b="1" dirty="0">
                <a:latin typeface="Times New Roman"/>
                <a:ea typeface="Times New Roman"/>
              </a:rPr>
              <a:t>)</a:t>
            </a:r>
            <a:r>
              <a:rPr lang="en-US" sz="2400" b="1" baseline="30000" dirty="0">
                <a:latin typeface="Times New Roman"/>
                <a:ea typeface="Times New Roman"/>
              </a:rPr>
              <a:t>2</a:t>
            </a:r>
            <a:r>
              <a:rPr lang="en-US" sz="2400" b="1" dirty="0">
                <a:latin typeface="Times New Roman"/>
                <a:ea typeface="Times New Roman"/>
              </a:rPr>
              <a:t>}       </a:t>
            </a:r>
            <a:endParaRPr lang="en-US" sz="2400" b="1" dirty="0">
              <a:latin typeface="Arial"/>
              <a:ea typeface="Times New Roman"/>
            </a:endParaRPr>
          </a:p>
          <a:p>
            <a:r>
              <a:rPr lang="en-US" dirty="0">
                <a:latin typeface="Times New Roman"/>
                <a:ea typeface="Times New Roman"/>
              </a:rPr>
              <a:t>Where   </a:t>
            </a:r>
            <a:r>
              <a:rPr lang="en-US" b="1" i="1" dirty="0" err="1">
                <a:latin typeface="Times New Roman"/>
                <a:ea typeface="Times New Roman"/>
              </a:rPr>
              <a:t>F</a:t>
            </a:r>
            <a:r>
              <a:rPr lang="en-US" b="1" i="1" baseline="-25000" dirty="0" err="1">
                <a:latin typeface="Times New Roman"/>
                <a:ea typeface="Times New Roman"/>
              </a:rPr>
              <a:t>n</a:t>
            </a:r>
            <a:r>
              <a:rPr lang="en-US" dirty="0">
                <a:latin typeface="Times New Roman"/>
                <a:ea typeface="Times New Roman"/>
              </a:rPr>
              <a:t> = holding force in drawing, N (</a:t>
            </a:r>
            <a:r>
              <a:rPr lang="en-US" dirty="0" err="1">
                <a:latin typeface="Times New Roman"/>
                <a:ea typeface="Times New Roman"/>
              </a:rPr>
              <a:t>lb</a:t>
            </a:r>
            <a:r>
              <a:rPr lang="en-US" dirty="0">
                <a:latin typeface="Times New Roman"/>
                <a:ea typeface="Times New Roman"/>
              </a:rPr>
              <a:t>);   </a:t>
            </a:r>
            <a:r>
              <a:rPr lang="en-US" b="1" i="1" dirty="0">
                <a:latin typeface="Times New Roman"/>
                <a:ea typeface="Times New Roman"/>
              </a:rPr>
              <a:t>Y</a:t>
            </a:r>
            <a:r>
              <a:rPr lang="en-US" dirty="0">
                <a:latin typeface="Times New Roman"/>
                <a:ea typeface="Times New Roman"/>
              </a:rPr>
              <a:t> = yield strength of the sheet metal, MPa(</a:t>
            </a:r>
            <a:r>
              <a:rPr lang="en-US" dirty="0" err="1">
                <a:latin typeface="Times New Roman"/>
                <a:ea typeface="Times New Roman"/>
              </a:rPr>
              <a:t>lb</a:t>
            </a:r>
            <a:r>
              <a:rPr lang="en-US" dirty="0">
                <a:latin typeface="Times New Roman"/>
                <a:ea typeface="Times New Roman"/>
              </a:rPr>
              <a:t>/in</a:t>
            </a:r>
            <a:r>
              <a:rPr lang="en-US" baseline="30000" dirty="0">
                <a:latin typeface="Times New Roman"/>
                <a:ea typeface="Times New Roman"/>
              </a:rPr>
              <a:t>2</a:t>
            </a:r>
            <a:r>
              <a:rPr lang="en-US" dirty="0">
                <a:latin typeface="Times New Roman"/>
                <a:ea typeface="Times New Roman"/>
              </a:rPr>
              <a:t>);</a:t>
            </a:r>
            <a:r>
              <a:rPr lang="en-US" b="1" i="1" dirty="0">
                <a:latin typeface="Times New Roman"/>
                <a:ea typeface="Times New Roman"/>
              </a:rPr>
              <a:t>     t</a:t>
            </a:r>
            <a:r>
              <a:rPr lang="en-US" dirty="0">
                <a:latin typeface="Times New Roman"/>
                <a:ea typeface="Times New Roman"/>
              </a:rPr>
              <a:t> = starting stock thickness, mm (in);   </a:t>
            </a:r>
            <a:r>
              <a:rPr lang="en-US" b="1" i="1" dirty="0">
                <a:latin typeface="Times New Roman"/>
                <a:ea typeface="Times New Roman"/>
              </a:rPr>
              <a:t>R</a:t>
            </a:r>
            <a:r>
              <a:rPr lang="en-US" b="1" i="1" baseline="-25000" dirty="0">
                <a:latin typeface="Times New Roman"/>
                <a:ea typeface="Times New Roman"/>
              </a:rPr>
              <a:t>d </a:t>
            </a:r>
            <a:r>
              <a:rPr lang="en-US" dirty="0">
                <a:latin typeface="Times New Roman"/>
                <a:ea typeface="Times New Roman"/>
              </a:rPr>
              <a:t>= die corner radius, mm (in); and the other terms have been previously defined. The holding force is usually about one-third the drawing force.</a:t>
            </a:r>
            <a:endParaRPr lang="en-US" sz="1100" dirty="0">
              <a:latin typeface="Arial"/>
              <a:ea typeface="Times New Roman"/>
            </a:endParaRPr>
          </a:p>
          <a:p>
            <a:pPr algn="just">
              <a:spcAft>
                <a:spcPts val="0"/>
              </a:spcAft>
            </a:pPr>
            <a:r>
              <a:rPr lang="en-US" b="1" dirty="0">
                <a:latin typeface="Times New Roman"/>
                <a:ea typeface="Times New Roman"/>
              </a:rPr>
              <a:t> </a:t>
            </a:r>
            <a:endParaRPr lang="en-US" sz="1100" dirty="0">
              <a:effectLst/>
              <a:latin typeface="Arial"/>
              <a:ea typeface="Times New Roman"/>
            </a:endParaRPr>
          </a:p>
        </p:txBody>
      </p:sp>
    </p:spTree>
    <p:extLst>
      <p:ext uri="{BB962C8B-B14F-4D97-AF65-F5344CB8AC3E}">
        <p14:creationId xmlns:p14="http://schemas.microsoft.com/office/powerpoint/2010/main" val="25595647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1692771"/>
          </a:xfrm>
          <a:prstGeom prst="rect">
            <a:avLst/>
          </a:prstGeom>
        </p:spPr>
        <p:txBody>
          <a:bodyPr wrap="square">
            <a:spAutoFit/>
          </a:bodyPr>
          <a:lstStyle/>
          <a:p>
            <a:pPr algn="just">
              <a:spcAft>
                <a:spcPts val="0"/>
              </a:spcAft>
            </a:pPr>
            <a:r>
              <a:rPr lang="en-US" sz="2400" b="1" dirty="0">
                <a:latin typeface="Times New Roman"/>
                <a:ea typeface="Times New Roman"/>
              </a:rPr>
              <a:t>6-4. drawing without a Blank holder</a:t>
            </a:r>
            <a:r>
              <a:rPr lang="en-US" sz="2400" dirty="0">
                <a:latin typeface="Times New Roman"/>
                <a:ea typeface="Times New Roman"/>
              </a:rPr>
              <a:t> </a:t>
            </a:r>
            <a:r>
              <a:rPr lang="en-US" dirty="0">
                <a:latin typeface="Times New Roman"/>
                <a:ea typeface="Times New Roman"/>
              </a:rPr>
              <a:t>  </a:t>
            </a:r>
            <a:endParaRPr lang="en-US" sz="1100" dirty="0">
              <a:latin typeface="Arial"/>
              <a:ea typeface="Times New Roman"/>
            </a:endParaRPr>
          </a:p>
          <a:p>
            <a:pPr algn="just">
              <a:spcAft>
                <a:spcPts val="0"/>
              </a:spcAft>
            </a:pPr>
            <a:r>
              <a:rPr lang="en-US" dirty="0">
                <a:latin typeface="Times New Roman"/>
                <a:ea typeface="Times New Roman"/>
              </a:rPr>
              <a:t>   </a:t>
            </a:r>
            <a:r>
              <a:rPr lang="en-US" sz="2000" dirty="0">
                <a:latin typeface="Times New Roman"/>
                <a:ea typeface="Times New Roman"/>
              </a:rPr>
              <a:t>One of the primary functions of the blank holder is to prevent wrinkling of the flange while the cup is being drawn. The tendency for wrinkling is reduced as the thickness-to-diameter ratio of the blank increases. If the = ratio is large enough, drawing can be accomplished without a blank holder, as in Figure 6.7.</a:t>
            </a:r>
            <a:endParaRPr lang="en-US" sz="2000" dirty="0">
              <a:effectLst/>
              <a:latin typeface="Arial"/>
              <a:ea typeface="Times New Roman"/>
            </a:endParaRPr>
          </a:p>
        </p:txBody>
      </p:sp>
      <p:pic>
        <p:nvPicPr>
          <p:cNvPr id="3" name="صورة 3"/>
          <p:cNvPicPr/>
          <p:nvPr/>
        </p:nvPicPr>
        <p:blipFill>
          <a:blip r:embed="rId2"/>
          <a:srcRect t="3595" b="1634"/>
          <a:stretch>
            <a:fillRect/>
          </a:stretch>
        </p:blipFill>
        <p:spPr bwMode="auto">
          <a:xfrm>
            <a:off x="1066800" y="2209800"/>
            <a:ext cx="6553200" cy="3535740"/>
          </a:xfrm>
          <a:prstGeom prst="rect">
            <a:avLst/>
          </a:prstGeom>
          <a:noFill/>
          <a:ln w="9525">
            <a:noFill/>
            <a:miter lim="800000"/>
            <a:headEnd/>
            <a:tailEnd/>
          </a:ln>
        </p:spPr>
      </p:pic>
    </p:spTree>
    <p:extLst>
      <p:ext uri="{BB962C8B-B14F-4D97-AF65-F5344CB8AC3E}">
        <p14:creationId xmlns:p14="http://schemas.microsoft.com/office/powerpoint/2010/main" val="5713446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382000" cy="2462213"/>
          </a:xfrm>
          <a:prstGeom prst="rect">
            <a:avLst/>
          </a:prstGeom>
        </p:spPr>
        <p:txBody>
          <a:bodyPr wrap="square">
            <a:spAutoFit/>
          </a:bodyPr>
          <a:lstStyle/>
          <a:p>
            <a:pPr algn="just">
              <a:spcBef>
                <a:spcPts val="1200"/>
              </a:spcBef>
              <a:spcAft>
                <a:spcPts val="1200"/>
              </a:spcAft>
            </a:pPr>
            <a:r>
              <a:rPr lang="en-US" sz="2400" b="1" dirty="0">
                <a:latin typeface="Times New Roman"/>
                <a:ea typeface="Times New Roman"/>
              </a:rPr>
              <a:t>6-5 DEFECTS IN DRAWING</a:t>
            </a:r>
            <a:endParaRPr lang="en-US" sz="2400" dirty="0">
              <a:latin typeface="Arial"/>
              <a:ea typeface="Times New Roman"/>
            </a:endParaRPr>
          </a:p>
          <a:p>
            <a:pPr algn="just">
              <a:spcAft>
                <a:spcPts val="1200"/>
              </a:spcAft>
            </a:pPr>
            <a:r>
              <a:rPr lang="en-US" sz="2400" dirty="0">
                <a:latin typeface="Times New Roman"/>
                <a:ea typeface="Times New Roman"/>
              </a:rPr>
              <a:t>Sheet-metal drawing is a more complex operation than cutting or bending, and more things can go wrong. A number of defects can occur in a drawn product, some of which we have already alluded to. Following is a list of common defects, with sketches in Figure 6.8:</a:t>
            </a:r>
            <a:endParaRPr lang="en-US" sz="2400" dirty="0">
              <a:effectLst/>
              <a:latin typeface="Arial"/>
              <a:ea typeface="Times New Roman"/>
            </a:endParaRPr>
          </a:p>
        </p:txBody>
      </p:sp>
      <p:sp>
        <p:nvSpPr>
          <p:cNvPr id="3" name="Rectangle 2"/>
          <p:cNvSpPr/>
          <p:nvPr/>
        </p:nvSpPr>
        <p:spPr>
          <a:xfrm>
            <a:off x="246017" y="3200400"/>
            <a:ext cx="4572000" cy="2308324"/>
          </a:xfrm>
          <a:prstGeom prst="rect">
            <a:avLst/>
          </a:prstGeom>
        </p:spPr>
        <p:txBody>
          <a:bodyPr>
            <a:spAutoFit/>
          </a:bodyPr>
          <a:lstStyle/>
          <a:p>
            <a:pPr marL="180340" indent="-180340" algn="just">
              <a:spcAft>
                <a:spcPts val="0"/>
              </a:spcAft>
            </a:pPr>
            <a:r>
              <a:rPr lang="en-US" sz="2400" dirty="0">
                <a:latin typeface="Times New Roman"/>
                <a:ea typeface="Times New Roman"/>
              </a:rPr>
              <a:t>(a) </a:t>
            </a:r>
            <a:r>
              <a:rPr lang="en-US" sz="2400" b="1" dirty="0">
                <a:latin typeface="Times New Roman"/>
                <a:ea typeface="Times New Roman"/>
              </a:rPr>
              <a:t>Wrinkling in the flange</a:t>
            </a:r>
            <a:r>
              <a:rPr lang="en-US" sz="2400" dirty="0">
                <a:latin typeface="Times New Roman"/>
                <a:ea typeface="Times New Roman"/>
              </a:rPr>
              <a:t>. Wrinkling in a drawn part consists of a series of ridges that form radially in the undrawn flange of the </a:t>
            </a:r>
            <a:r>
              <a:rPr lang="en-US" sz="2400" dirty="0" smtClean="0">
                <a:latin typeface="Times New Roman"/>
                <a:ea typeface="Times New Roman"/>
              </a:rPr>
              <a:t>work part </a:t>
            </a:r>
            <a:r>
              <a:rPr lang="en-US" sz="2400" dirty="0">
                <a:latin typeface="Times New Roman"/>
                <a:ea typeface="Times New Roman"/>
              </a:rPr>
              <a:t>due to compressive buckling.</a:t>
            </a:r>
            <a:endParaRPr lang="en-US" sz="2400" dirty="0">
              <a:effectLst/>
              <a:latin typeface="Arial"/>
              <a:ea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819400"/>
            <a:ext cx="2819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8592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4572000" cy="1569660"/>
          </a:xfrm>
          <a:prstGeom prst="rect">
            <a:avLst/>
          </a:prstGeom>
        </p:spPr>
        <p:txBody>
          <a:bodyPr>
            <a:spAutoFit/>
          </a:bodyPr>
          <a:lstStyle/>
          <a:p>
            <a:pPr marL="180340" indent="-180340" algn="just">
              <a:spcAft>
                <a:spcPts val="0"/>
              </a:spcAft>
            </a:pPr>
            <a:r>
              <a:rPr lang="en-US" sz="2400" dirty="0">
                <a:latin typeface="Times New Roman"/>
                <a:ea typeface="Times New Roman"/>
              </a:rPr>
              <a:t>(b) </a:t>
            </a:r>
            <a:r>
              <a:rPr lang="en-US" sz="2400" b="1" dirty="0">
                <a:latin typeface="Times New Roman"/>
                <a:ea typeface="Times New Roman"/>
              </a:rPr>
              <a:t>Wrinkling in the wall</a:t>
            </a:r>
            <a:r>
              <a:rPr lang="en-US" sz="2400" dirty="0">
                <a:latin typeface="Times New Roman"/>
                <a:ea typeface="Times New Roman"/>
              </a:rPr>
              <a:t>. If and when the wrinkled flange is drawn into the cup, these ridges appear in the vertical wall.</a:t>
            </a:r>
            <a:endParaRPr lang="en-US" sz="2400" dirty="0">
              <a:effectLst/>
              <a:latin typeface="Arial"/>
              <a:ea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533400"/>
            <a:ext cx="2362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0520" y="2895600"/>
            <a:ext cx="4572000" cy="3046988"/>
          </a:xfrm>
          <a:prstGeom prst="rect">
            <a:avLst/>
          </a:prstGeom>
        </p:spPr>
        <p:txBody>
          <a:bodyPr>
            <a:spAutoFit/>
          </a:bodyPr>
          <a:lstStyle/>
          <a:p>
            <a:pPr marL="180340" indent="-180340" algn="just">
              <a:spcAft>
                <a:spcPts val="0"/>
              </a:spcAft>
            </a:pPr>
            <a:r>
              <a:rPr lang="en-US" sz="2400" dirty="0">
                <a:latin typeface="Times New Roman"/>
                <a:ea typeface="Times New Roman"/>
              </a:rPr>
              <a:t>(c) </a:t>
            </a:r>
            <a:r>
              <a:rPr lang="en-US" sz="2400" b="1" dirty="0">
                <a:latin typeface="Times New Roman"/>
                <a:ea typeface="Times New Roman"/>
              </a:rPr>
              <a:t>Tearing</a:t>
            </a:r>
            <a:r>
              <a:rPr lang="en-US" sz="2400" dirty="0">
                <a:latin typeface="Times New Roman"/>
                <a:ea typeface="Times New Roman"/>
              </a:rPr>
              <a:t>. Tearing is an open crack in the vertical wall, usually near the base of the drawn cup, due to high tensile stresses that cause thinning and failure of the metal at this location. This type of failure can also occur as the metal is pulled over a sharp die corner.</a:t>
            </a:r>
            <a:endParaRPr lang="en-US" sz="2400" dirty="0">
              <a:effectLst/>
              <a:latin typeface="Arial"/>
              <a:ea typeface="Times New Roman"/>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276600"/>
            <a:ext cx="2209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0965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1466</Words>
  <Application>Microsoft Office PowerPoint</Application>
  <PresentationFormat>On-screen Show (4:3)</PresentationFormat>
  <Paragraphs>81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6- DRAWING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DRAWING </dc:title>
  <dc:creator>samey</dc:creator>
  <cp:lastModifiedBy>samey</cp:lastModifiedBy>
  <cp:revision>1</cp:revision>
  <dcterms:created xsi:type="dcterms:W3CDTF">2006-08-16T00:00:00Z</dcterms:created>
  <dcterms:modified xsi:type="dcterms:W3CDTF">2018-12-10T08:22:17Z</dcterms:modified>
</cp:coreProperties>
</file>